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79" r:id="rId12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725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503900" y="2065346"/>
            <a:ext cx="7184199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0424" y="229871"/>
            <a:ext cx="11411150" cy="453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0424" y="1082005"/>
            <a:ext cx="11411150" cy="14268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00"/>
              </a:spcBef>
              <a:tabLst>
                <a:tab pos="2470785" algn="l"/>
              </a:tabLst>
            </a:pPr>
            <a:r>
              <a:rPr spc="-5" dirty="0"/>
              <a:t>Neural	</a:t>
            </a:r>
            <a:r>
              <a:rPr dirty="0"/>
              <a:t>Style</a:t>
            </a:r>
            <a:r>
              <a:rPr spc="-190" dirty="0"/>
              <a:t> </a:t>
            </a:r>
            <a:r>
              <a:rPr spc="-35" dirty="0"/>
              <a:t>Transfer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51278" y="3867862"/>
            <a:ext cx="3002122" cy="44435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2800" dirty="0" err="1">
                <a:solidFill>
                  <a:srgbClr val="585858"/>
                </a:solidFill>
                <a:latin typeface="Arial MT"/>
                <a:cs typeface="Arial MT"/>
              </a:rPr>
              <a:t>Aluvala</a:t>
            </a:r>
            <a:r>
              <a:rPr lang="en-US" sz="2800" dirty="0">
                <a:solidFill>
                  <a:srgbClr val="585858"/>
                </a:solidFill>
                <a:latin typeface="Arial MT"/>
                <a:cs typeface="Arial MT"/>
              </a:rPr>
              <a:t> Anand</a:t>
            </a:r>
            <a:endParaRPr sz="28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424" y="229871"/>
            <a:ext cx="4164329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Fast</a:t>
            </a:r>
            <a:r>
              <a:rPr spc="-45" dirty="0"/>
              <a:t> </a:t>
            </a:r>
            <a:r>
              <a:rPr spc="-5" dirty="0"/>
              <a:t>Neural</a:t>
            </a:r>
            <a:r>
              <a:rPr spc="-10" dirty="0"/>
              <a:t> </a:t>
            </a:r>
            <a:r>
              <a:rPr spc="-5" dirty="0"/>
              <a:t>Style</a:t>
            </a:r>
            <a:r>
              <a:rPr spc="-60" dirty="0"/>
              <a:t> </a:t>
            </a:r>
            <a:r>
              <a:rPr spc="-10" dirty="0"/>
              <a:t>Transfer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94703" y="1011936"/>
            <a:ext cx="4818887" cy="506577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96111" y="1011936"/>
            <a:ext cx="4151375" cy="5065775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79801" y="6461552"/>
            <a:ext cx="1006538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5" dirty="0">
                <a:latin typeface="Arial MT"/>
                <a:cs typeface="Arial MT"/>
              </a:rPr>
              <a:t>Johnson</a:t>
            </a:r>
            <a:r>
              <a:rPr sz="1800" spc="-6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et</a:t>
            </a:r>
            <a:r>
              <a:rPr sz="1800" spc="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al,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“Perceptual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Losses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for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Real-Time </a:t>
            </a:r>
            <a:r>
              <a:rPr sz="1800" spc="-5" dirty="0">
                <a:latin typeface="Arial MT"/>
                <a:cs typeface="Arial MT"/>
              </a:rPr>
              <a:t>Style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Transfer</a:t>
            </a:r>
            <a:r>
              <a:rPr sz="1800" spc="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and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Super-Resolution”,</a:t>
            </a:r>
            <a:r>
              <a:rPr sz="1800" spc="-8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ECCV</a:t>
            </a:r>
            <a:r>
              <a:rPr sz="1800" spc="5" dirty="0">
                <a:latin typeface="Arial MT"/>
                <a:cs typeface="Arial MT"/>
              </a:rPr>
              <a:t> 2016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38303" y="2643662"/>
            <a:ext cx="6052185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600" spc="-10" dirty="0">
                <a:latin typeface="Arial MT"/>
                <a:cs typeface="Arial MT"/>
              </a:rPr>
              <a:t>Thank</a:t>
            </a:r>
            <a:r>
              <a:rPr sz="9600" spc="-55" dirty="0">
                <a:latin typeface="Arial MT"/>
                <a:cs typeface="Arial MT"/>
              </a:rPr>
              <a:t> </a:t>
            </a:r>
            <a:r>
              <a:rPr sz="9600" spc="-15" dirty="0">
                <a:latin typeface="Arial MT"/>
                <a:cs typeface="Arial MT"/>
              </a:rPr>
              <a:t>you!</a:t>
            </a:r>
            <a:endParaRPr sz="96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8724" y="72628"/>
            <a:ext cx="4161790" cy="329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spc="-10" dirty="0">
                <a:solidFill>
                  <a:srgbClr val="999999"/>
                </a:solidFill>
                <a:latin typeface="Arial MT"/>
                <a:cs typeface="Arial MT"/>
              </a:rPr>
              <a:t>Spring</a:t>
            </a:r>
            <a:r>
              <a:rPr sz="2000" spc="25" dirty="0">
                <a:solidFill>
                  <a:srgbClr val="999999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999999"/>
                </a:solidFill>
                <a:latin typeface="Arial MT"/>
                <a:cs typeface="Arial MT"/>
              </a:rPr>
              <a:t>2020,</a:t>
            </a:r>
            <a:r>
              <a:rPr sz="2000" spc="10" dirty="0">
                <a:solidFill>
                  <a:srgbClr val="999999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999999"/>
                </a:solidFill>
                <a:latin typeface="Arial MT"/>
                <a:cs typeface="Arial MT"/>
              </a:rPr>
              <a:t>CS194-26</a:t>
            </a:r>
            <a:r>
              <a:rPr sz="2000" spc="55" dirty="0">
                <a:solidFill>
                  <a:srgbClr val="999999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999999"/>
                </a:solidFill>
                <a:latin typeface="Arial MT"/>
                <a:cs typeface="Arial MT"/>
              </a:rPr>
              <a:t>Final</a:t>
            </a:r>
            <a:r>
              <a:rPr sz="2000" spc="30" dirty="0">
                <a:solidFill>
                  <a:srgbClr val="999999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999999"/>
                </a:solidFill>
                <a:latin typeface="Arial MT"/>
                <a:cs typeface="Arial MT"/>
              </a:rPr>
              <a:t>Project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30551" y="883773"/>
            <a:ext cx="7930896" cy="552312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0424" y="229871"/>
            <a:ext cx="5589905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Image-Based</a:t>
            </a:r>
            <a:r>
              <a:rPr spc="-35" dirty="0"/>
              <a:t> </a:t>
            </a:r>
            <a:r>
              <a:rPr spc="-5" dirty="0"/>
              <a:t>Neural Style</a:t>
            </a:r>
            <a:r>
              <a:rPr spc="-75" dirty="0"/>
              <a:t> </a:t>
            </a:r>
            <a:r>
              <a:rPr spc="-10" dirty="0"/>
              <a:t>Transfer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9801" y="6461552"/>
            <a:ext cx="6075680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10" dirty="0">
                <a:latin typeface="Arial MT"/>
                <a:cs typeface="Arial MT"/>
              </a:rPr>
              <a:t>G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dirty="0">
                <a:latin typeface="Arial MT"/>
                <a:cs typeface="Arial MT"/>
              </a:rPr>
              <a:t>s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e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al</a:t>
            </a:r>
            <a:r>
              <a:rPr sz="1800" dirty="0">
                <a:latin typeface="Arial MT"/>
                <a:cs typeface="Arial MT"/>
              </a:rPr>
              <a:t>,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“A</a:t>
            </a:r>
            <a:r>
              <a:rPr sz="1800" spc="-9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N</a:t>
            </a:r>
            <a:r>
              <a:rPr sz="1800" spc="5" dirty="0">
                <a:latin typeface="Arial MT"/>
                <a:cs typeface="Arial MT"/>
              </a:rPr>
              <a:t>eu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l</a:t>
            </a:r>
            <a:r>
              <a:rPr sz="1800" spc="-1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spc="5" dirty="0">
                <a:latin typeface="Arial MT"/>
                <a:cs typeface="Arial MT"/>
              </a:rPr>
              <a:t>lgo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h</a:t>
            </a:r>
            <a:r>
              <a:rPr sz="1800" dirty="0">
                <a:latin typeface="Arial MT"/>
                <a:cs typeface="Arial MT"/>
              </a:rPr>
              <a:t>m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o</a:t>
            </a:r>
            <a:r>
              <a:rPr sz="1800" dirty="0">
                <a:latin typeface="Arial MT"/>
                <a:cs typeface="Arial MT"/>
              </a:rPr>
              <a:t>f</a:t>
            </a:r>
            <a:r>
              <a:rPr sz="1800" spc="-114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spc="10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c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spc="5" dirty="0">
                <a:latin typeface="Arial MT"/>
                <a:cs typeface="Arial MT"/>
              </a:rPr>
              <a:t>le</a:t>
            </a:r>
            <a:r>
              <a:rPr sz="1800" dirty="0">
                <a:latin typeface="Arial MT"/>
                <a:cs typeface="Arial MT"/>
              </a:rPr>
              <a:t>”,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-30" dirty="0">
                <a:latin typeface="Arial MT"/>
                <a:cs typeface="Arial MT"/>
              </a:rPr>
              <a:t>X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v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2015</a:t>
            </a:r>
            <a:endParaRPr sz="18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424" y="229871"/>
            <a:ext cx="5589905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Image-Based</a:t>
            </a:r>
            <a:r>
              <a:rPr spc="-35" dirty="0"/>
              <a:t> </a:t>
            </a:r>
            <a:r>
              <a:rPr spc="-5" dirty="0"/>
              <a:t>Neural Style</a:t>
            </a:r>
            <a:r>
              <a:rPr spc="-75" dirty="0"/>
              <a:t> </a:t>
            </a:r>
            <a:r>
              <a:rPr spc="-10" dirty="0"/>
              <a:t>Transfer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7516" y="1301496"/>
            <a:ext cx="7568344" cy="421421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74589" y="1747763"/>
            <a:ext cx="4316095" cy="3317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6870" indent="-344805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356870" algn="l"/>
                <a:tab pos="357505" algn="l"/>
              </a:tabLst>
            </a:pPr>
            <a:r>
              <a:rPr sz="1800" dirty="0">
                <a:latin typeface="Arial MT"/>
                <a:cs typeface="Arial MT"/>
              </a:rPr>
              <a:t>Pretrain</a:t>
            </a:r>
            <a:r>
              <a:rPr sz="1800" spc="-6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CNN (VGG)</a:t>
            </a:r>
            <a:endParaRPr sz="1800">
              <a:latin typeface="Arial MT"/>
              <a:cs typeface="Arial MT"/>
            </a:endParaRPr>
          </a:p>
          <a:p>
            <a:pPr marL="356870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dirty="0">
                <a:latin typeface="Arial MT"/>
                <a:cs typeface="Arial MT"/>
              </a:rPr>
              <a:t>Compute</a:t>
            </a:r>
            <a:r>
              <a:rPr sz="1800" spc="-4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features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for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content</a:t>
            </a:r>
            <a:r>
              <a:rPr sz="1800" spc="-5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image</a:t>
            </a:r>
            <a:endParaRPr sz="1800">
              <a:latin typeface="Arial MT"/>
              <a:cs typeface="Arial MT"/>
            </a:endParaRPr>
          </a:p>
          <a:p>
            <a:pPr marL="356870" marR="596265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dirty="0">
                <a:latin typeface="Arial MT"/>
                <a:cs typeface="Arial MT"/>
              </a:rPr>
              <a:t>Compute</a:t>
            </a:r>
            <a:r>
              <a:rPr sz="1800" spc="-50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Gram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matrices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for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style </a:t>
            </a:r>
            <a:r>
              <a:rPr sz="1800" spc="-484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image</a:t>
            </a:r>
            <a:endParaRPr sz="1800">
              <a:latin typeface="Arial MT"/>
              <a:cs typeface="Arial MT"/>
            </a:endParaRPr>
          </a:p>
          <a:p>
            <a:pPr marL="356870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dirty="0">
                <a:latin typeface="Arial MT"/>
                <a:cs typeface="Arial MT"/>
              </a:rPr>
              <a:t>Clone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the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content</a:t>
            </a:r>
            <a:r>
              <a:rPr sz="1800" spc="-7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image</a:t>
            </a:r>
            <a:r>
              <a:rPr sz="1800" spc="-4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as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new</a:t>
            </a:r>
            <a:r>
              <a:rPr sz="1800" spc="-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image</a:t>
            </a:r>
            <a:endParaRPr sz="1800">
              <a:latin typeface="Arial MT"/>
              <a:cs typeface="Arial MT"/>
            </a:endParaRPr>
          </a:p>
          <a:p>
            <a:pPr marL="356870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spc="-5" dirty="0">
                <a:latin typeface="Arial MT"/>
                <a:cs typeface="Arial MT"/>
              </a:rPr>
              <a:t>Forward </a:t>
            </a:r>
            <a:r>
              <a:rPr sz="1800" dirty="0">
                <a:latin typeface="Arial MT"/>
                <a:cs typeface="Arial MT"/>
              </a:rPr>
              <a:t>new</a:t>
            </a:r>
            <a:r>
              <a:rPr sz="1800" spc="-3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image</a:t>
            </a:r>
            <a:r>
              <a:rPr sz="1800" spc="-5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through</a:t>
            </a:r>
            <a:r>
              <a:rPr sz="1800" spc="-50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CNN</a:t>
            </a:r>
            <a:endParaRPr sz="1800">
              <a:latin typeface="Arial MT"/>
              <a:cs typeface="Arial MT"/>
            </a:endParaRPr>
          </a:p>
          <a:p>
            <a:pPr marL="356870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dirty="0">
                <a:latin typeface="Arial MT"/>
                <a:cs typeface="Arial MT"/>
              </a:rPr>
              <a:t>Compute</a:t>
            </a:r>
            <a:r>
              <a:rPr sz="1800" spc="-5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style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loss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and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content</a:t>
            </a:r>
            <a:r>
              <a:rPr sz="1800" spc="-5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loss</a:t>
            </a:r>
            <a:endParaRPr sz="1800">
              <a:latin typeface="Arial MT"/>
              <a:cs typeface="Arial MT"/>
            </a:endParaRPr>
          </a:p>
          <a:p>
            <a:pPr marL="356870" marR="530860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spc="5" dirty="0">
                <a:latin typeface="Arial MT"/>
                <a:cs typeface="Arial MT"/>
              </a:rPr>
              <a:t>Loss</a:t>
            </a:r>
            <a:r>
              <a:rPr sz="1800" spc="-4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is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weighted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sum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of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style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and </a:t>
            </a:r>
            <a:r>
              <a:rPr sz="1800" spc="-484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content</a:t>
            </a:r>
            <a:r>
              <a:rPr sz="1800" spc="-5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losses</a:t>
            </a:r>
            <a:endParaRPr sz="1800">
              <a:latin typeface="Arial MT"/>
              <a:cs typeface="Arial MT"/>
            </a:endParaRPr>
          </a:p>
          <a:p>
            <a:pPr marL="356870" marR="19050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dirty="0">
                <a:latin typeface="Arial MT"/>
                <a:cs typeface="Arial MT"/>
              </a:rPr>
              <a:t>Backprop</a:t>
            </a:r>
            <a:r>
              <a:rPr sz="1800" spc="-4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to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image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and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take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</a:t>
            </a:r>
            <a:r>
              <a:rPr sz="1800" spc="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gradient </a:t>
            </a:r>
            <a:r>
              <a:rPr sz="1800" spc="-484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step</a:t>
            </a:r>
            <a:endParaRPr sz="1800">
              <a:latin typeface="Arial MT"/>
              <a:cs typeface="Arial MT"/>
            </a:endParaRPr>
          </a:p>
          <a:p>
            <a:pPr marL="356870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spc="-5" dirty="0">
                <a:latin typeface="Arial MT"/>
                <a:cs typeface="Arial MT"/>
              </a:rPr>
              <a:t>Goto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5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801" y="6461552"/>
            <a:ext cx="6075680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10" dirty="0">
                <a:latin typeface="Arial MT"/>
                <a:cs typeface="Arial MT"/>
              </a:rPr>
              <a:t>G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dirty="0">
                <a:latin typeface="Arial MT"/>
                <a:cs typeface="Arial MT"/>
              </a:rPr>
              <a:t>s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e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al</a:t>
            </a:r>
            <a:r>
              <a:rPr sz="1800" dirty="0">
                <a:latin typeface="Arial MT"/>
                <a:cs typeface="Arial MT"/>
              </a:rPr>
              <a:t>,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“A</a:t>
            </a:r>
            <a:r>
              <a:rPr sz="1800" spc="-9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N</a:t>
            </a:r>
            <a:r>
              <a:rPr sz="1800" spc="5" dirty="0">
                <a:latin typeface="Arial MT"/>
                <a:cs typeface="Arial MT"/>
              </a:rPr>
              <a:t>eu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l</a:t>
            </a:r>
            <a:r>
              <a:rPr sz="1800" spc="-1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spc="5" dirty="0">
                <a:latin typeface="Arial MT"/>
                <a:cs typeface="Arial MT"/>
              </a:rPr>
              <a:t>lgo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h</a:t>
            </a:r>
            <a:r>
              <a:rPr sz="1800" dirty="0">
                <a:latin typeface="Arial MT"/>
                <a:cs typeface="Arial MT"/>
              </a:rPr>
              <a:t>m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o</a:t>
            </a:r>
            <a:r>
              <a:rPr sz="1800" dirty="0">
                <a:latin typeface="Arial MT"/>
                <a:cs typeface="Arial MT"/>
              </a:rPr>
              <a:t>f</a:t>
            </a:r>
            <a:r>
              <a:rPr sz="1800" spc="-114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spc="10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c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spc="5" dirty="0">
                <a:latin typeface="Arial MT"/>
                <a:cs typeface="Arial MT"/>
              </a:rPr>
              <a:t>le</a:t>
            </a:r>
            <a:r>
              <a:rPr sz="1800" dirty="0">
                <a:latin typeface="Arial MT"/>
                <a:cs typeface="Arial MT"/>
              </a:rPr>
              <a:t>”,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-30" dirty="0">
                <a:latin typeface="Arial MT"/>
                <a:cs typeface="Arial MT"/>
              </a:rPr>
              <a:t>X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v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2015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79801" y="6461552"/>
            <a:ext cx="6075680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10" dirty="0">
                <a:latin typeface="Arial MT"/>
                <a:cs typeface="Arial MT"/>
              </a:rPr>
              <a:t>G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dirty="0">
                <a:latin typeface="Arial MT"/>
                <a:cs typeface="Arial MT"/>
              </a:rPr>
              <a:t>s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e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al</a:t>
            </a:r>
            <a:r>
              <a:rPr sz="1800" dirty="0">
                <a:latin typeface="Arial MT"/>
                <a:cs typeface="Arial MT"/>
              </a:rPr>
              <a:t>,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“A</a:t>
            </a:r>
            <a:r>
              <a:rPr sz="1800" spc="-9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N</a:t>
            </a:r>
            <a:r>
              <a:rPr sz="1800" spc="5" dirty="0">
                <a:latin typeface="Arial MT"/>
                <a:cs typeface="Arial MT"/>
              </a:rPr>
              <a:t>eu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l</a:t>
            </a:r>
            <a:r>
              <a:rPr sz="1800" spc="-1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spc="5" dirty="0">
                <a:latin typeface="Arial MT"/>
                <a:cs typeface="Arial MT"/>
              </a:rPr>
              <a:t>lgo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h</a:t>
            </a:r>
            <a:r>
              <a:rPr sz="1800" dirty="0">
                <a:latin typeface="Arial MT"/>
                <a:cs typeface="Arial MT"/>
              </a:rPr>
              <a:t>m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o</a:t>
            </a:r>
            <a:r>
              <a:rPr sz="1800" dirty="0">
                <a:latin typeface="Arial MT"/>
                <a:cs typeface="Arial MT"/>
              </a:rPr>
              <a:t>f</a:t>
            </a:r>
            <a:r>
              <a:rPr sz="1800" spc="-114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spc="10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c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spc="5" dirty="0">
                <a:latin typeface="Arial MT"/>
                <a:cs typeface="Arial MT"/>
              </a:rPr>
              <a:t>le</a:t>
            </a:r>
            <a:r>
              <a:rPr sz="1800" dirty="0">
                <a:latin typeface="Arial MT"/>
                <a:cs typeface="Arial MT"/>
              </a:rPr>
              <a:t>”,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-30" dirty="0">
                <a:latin typeface="Arial MT"/>
                <a:cs typeface="Arial MT"/>
              </a:rPr>
              <a:t>X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v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2015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65024" y="229871"/>
            <a:ext cx="8099425" cy="27432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2800" dirty="0">
                <a:latin typeface="Arial MT"/>
                <a:cs typeface="Arial MT"/>
              </a:rPr>
              <a:t>Image-Based</a:t>
            </a:r>
            <a:r>
              <a:rPr sz="2800" spc="-35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Neural Style</a:t>
            </a:r>
            <a:r>
              <a:rPr sz="2800" spc="-75" dirty="0">
                <a:latin typeface="Arial MT"/>
                <a:cs typeface="Arial MT"/>
              </a:rPr>
              <a:t> </a:t>
            </a:r>
            <a:r>
              <a:rPr sz="2800" spc="-10" dirty="0">
                <a:latin typeface="Arial MT"/>
                <a:cs typeface="Arial MT"/>
              </a:rPr>
              <a:t>Transfer</a:t>
            </a:r>
            <a:endParaRPr sz="28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400">
              <a:latin typeface="Arial MT"/>
              <a:cs typeface="Arial MT"/>
            </a:endParaRPr>
          </a:p>
          <a:p>
            <a:pPr marL="38100">
              <a:lnSpc>
                <a:spcPct val="100000"/>
              </a:lnSpc>
            </a:pPr>
            <a:r>
              <a:rPr sz="2400" dirty="0">
                <a:latin typeface="Arial MT"/>
                <a:cs typeface="Arial MT"/>
              </a:rPr>
              <a:t>Gram</a:t>
            </a:r>
            <a:r>
              <a:rPr sz="2400" spc="-4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Matrix</a:t>
            </a:r>
            <a:endParaRPr sz="2400">
              <a:latin typeface="Arial MT"/>
              <a:cs typeface="Arial MT"/>
            </a:endParaRPr>
          </a:p>
          <a:p>
            <a:pPr marL="3354704">
              <a:lnSpc>
                <a:spcPts val="2875"/>
              </a:lnSpc>
              <a:spcBef>
                <a:spcPts val="1275"/>
              </a:spcBef>
              <a:tabLst>
                <a:tab pos="4674235" algn="l"/>
                <a:tab pos="6355080" algn="l"/>
                <a:tab pos="7668895" algn="l"/>
              </a:tabLst>
            </a:pPr>
            <a:r>
              <a:rPr sz="3050" spc="-575" dirty="0">
                <a:latin typeface="Times New Roman"/>
                <a:cs typeface="Times New Roman"/>
              </a:rPr>
              <a:t>(</a:t>
            </a:r>
            <a:r>
              <a:rPr sz="3050" spc="-265" dirty="0">
                <a:latin typeface="Times New Roman"/>
                <a:cs typeface="Times New Roman"/>
              </a:rPr>
              <a:t> </a:t>
            </a:r>
            <a:r>
              <a:rPr sz="2625" i="1" spc="7" baseline="44444" dirty="0">
                <a:latin typeface="Times New Roman"/>
                <a:cs typeface="Times New Roman"/>
              </a:rPr>
              <a:t>l</a:t>
            </a:r>
            <a:r>
              <a:rPr sz="2625" i="1" spc="37" baseline="44444" dirty="0">
                <a:latin typeface="Times New Roman"/>
                <a:cs typeface="Times New Roman"/>
              </a:rPr>
              <a:t> </a:t>
            </a:r>
            <a:r>
              <a:rPr sz="3050" spc="95" dirty="0">
                <a:latin typeface="Times New Roman"/>
                <a:cs typeface="Times New Roman"/>
              </a:rPr>
              <a:t>(</a:t>
            </a:r>
            <a:r>
              <a:rPr sz="3050" i="1" spc="95" dirty="0">
                <a:latin typeface="Times New Roman"/>
                <a:cs typeface="Times New Roman"/>
              </a:rPr>
              <a:t>I	</a:t>
            </a:r>
            <a:r>
              <a:rPr sz="3050" dirty="0">
                <a:latin typeface="Times New Roman"/>
                <a:cs typeface="Times New Roman"/>
              </a:rPr>
              <a:t>))</a:t>
            </a:r>
            <a:r>
              <a:rPr sz="3050" spc="-50" dirty="0">
                <a:latin typeface="Times New Roman"/>
                <a:cs typeface="Times New Roman"/>
              </a:rPr>
              <a:t> </a:t>
            </a:r>
            <a:r>
              <a:rPr sz="3050" spc="15" dirty="0">
                <a:latin typeface="Symbol"/>
                <a:cs typeface="Symbol"/>
              </a:rPr>
              <a:t></a:t>
            </a:r>
            <a:r>
              <a:rPr sz="3050" spc="-285" dirty="0">
                <a:latin typeface="Times New Roman"/>
                <a:cs typeface="Times New Roman"/>
              </a:rPr>
              <a:t> </a:t>
            </a:r>
            <a:r>
              <a:rPr sz="3050" spc="-370" dirty="0">
                <a:latin typeface="Times New Roman"/>
                <a:cs typeface="Times New Roman"/>
              </a:rPr>
              <a:t>[</a:t>
            </a:r>
            <a:r>
              <a:rPr sz="3050" spc="-260" dirty="0">
                <a:latin typeface="Times New Roman"/>
                <a:cs typeface="Times New Roman"/>
              </a:rPr>
              <a:t> </a:t>
            </a:r>
            <a:r>
              <a:rPr sz="2625" i="1" spc="7" baseline="44444" dirty="0">
                <a:latin typeface="Times New Roman"/>
                <a:cs typeface="Times New Roman"/>
              </a:rPr>
              <a:t>l</a:t>
            </a:r>
            <a:r>
              <a:rPr sz="2625" i="1" spc="30" baseline="44444" dirty="0">
                <a:latin typeface="Times New Roman"/>
                <a:cs typeface="Times New Roman"/>
              </a:rPr>
              <a:t> </a:t>
            </a:r>
            <a:r>
              <a:rPr sz="3050" spc="95" dirty="0">
                <a:latin typeface="Times New Roman"/>
                <a:cs typeface="Times New Roman"/>
              </a:rPr>
              <a:t>(</a:t>
            </a:r>
            <a:r>
              <a:rPr sz="3050" i="1" spc="95" dirty="0">
                <a:latin typeface="Times New Roman"/>
                <a:cs typeface="Times New Roman"/>
              </a:rPr>
              <a:t>I	</a:t>
            </a:r>
            <a:r>
              <a:rPr sz="3050" spc="-190" dirty="0">
                <a:latin typeface="Times New Roman"/>
                <a:cs typeface="Times New Roman"/>
              </a:rPr>
              <a:t>)][</a:t>
            </a:r>
            <a:r>
              <a:rPr sz="3050" spc="-260" dirty="0">
                <a:latin typeface="Times New Roman"/>
                <a:cs typeface="Times New Roman"/>
              </a:rPr>
              <a:t> </a:t>
            </a:r>
            <a:r>
              <a:rPr sz="2625" i="1" spc="7" baseline="44444" dirty="0">
                <a:latin typeface="Times New Roman"/>
                <a:cs typeface="Times New Roman"/>
              </a:rPr>
              <a:t>l</a:t>
            </a:r>
            <a:r>
              <a:rPr sz="2625" i="1" spc="37" baseline="44444" dirty="0">
                <a:latin typeface="Times New Roman"/>
                <a:cs typeface="Times New Roman"/>
              </a:rPr>
              <a:t> </a:t>
            </a:r>
            <a:r>
              <a:rPr sz="3050" spc="95" dirty="0">
                <a:latin typeface="Times New Roman"/>
                <a:cs typeface="Times New Roman"/>
              </a:rPr>
              <a:t>(</a:t>
            </a:r>
            <a:r>
              <a:rPr sz="3050" i="1" spc="95" dirty="0">
                <a:latin typeface="Times New Roman"/>
                <a:cs typeface="Times New Roman"/>
              </a:rPr>
              <a:t>I	</a:t>
            </a:r>
            <a:r>
              <a:rPr sz="3050" spc="-45" dirty="0">
                <a:latin typeface="Times New Roman"/>
                <a:cs typeface="Times New Roman"/>
              </a:rPr>
              <a:t>)]</a:t>
            </a:r>
            <a:r>
              <a:rPr sz="2625" i="1" spc="-67" baseline="44444" dirty="0">
                <a:latin typeface="Times New Roman"/>
                <a:cs typeface="Times New Roman"/>
              </a:rPr>
              <a:t>T</a:t>
            </a:r>
            <a:endParaRPr sz="2625" baseline="44444">
              <a:latin typeface="Times New Roman"/>
              <a:cs typeface="Times New Roman"/>
            </a:endParaRPr>
          </a:p>
          <a:p>
            <a:pPr marL="4534535">
              <a:lnSpc>
                <a:spcPts val="1315"/>
              </a:lnSpc>
              <a:tabLst>
                <a:tab pos="6215380" algn="l"/>
                <a:tab pos="7529195" algn="l"/>
              </a:tabLst>
            </a:pPr>
            <a:r>
              <a:rPr sz="1750" i="1" spc="10" dirty="0">
                <a:latin typeface="Times New Roman"/>
                <a:cs typeface="Times New Roman"/>
              </a:rPr>
              <a:t>s	s	s</a:t>
            </a:r>
            <a:endParaRPr sz="17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45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</a:pPr>
            <a:r>
              <a:rPr sz="2400" spc="-5" dirty="0">
                <a:latin typeface="Arial MT"/>
                <a:cs typeface="Arial MT"/>
              </a:rPr>
              <a:t>Style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Loss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944739" y="3092325"/>
            <a:ext cx="128905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600" spc="10" dirty="0">
                <a:latin typeface="Times New Roman"/>
                <a:cs typeface="Times New Roman"/>
              </a:rPr>
              <a:t>2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88790" y="3101619"/>
            <a:ext cx="1524635" cy="4540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800" spc="-1115" dirty="0">
                <a:latin typeface="Times New Roman"/>
                <a:cs typeface="Times New Roman"/>
              </a:rPr>
              <a:t></a:t>
            </a:r>
            <a:r>
              <a:rPr sz="2400" i="1" spc="7" baseline="-26041" dirty="0">
                <a:latin typeface="Times New Roman"/>
                <a:cs typeface="Times New Roman"/>
              </a:rPr>
              <a:t>s</a:t>
            </a:r>
            <a:r>
              <a:rPr sz="2400" i="1" spc="-44" baseline="-26041" dirty="0">
                <a:latin typeface="Times New Roman"/>
                <a:cs typeface="Times New Roman"/>
              </a:rPr>
              <a:t> </a:t>
            </a:r>
            <a:r>
              <a:rPr sz="2800" spc="160" dirty="0">
                <a:latin typeface="Times New Roman"/>
                <a:cs typeface="Times New Roman"/>
              </a:rPr>
              <a:t>(</a:t>
            </a:r>
            <a:r>
              <a:rPr sz="2800" i="1" spc="180" dirty="0">
                <a:latin typeface="Times New Roman"/>
                <a:cs typeface="Times New Roman"/>
              </a:rPr>
              <a:t>I</a:t>
            </a:r>
            <a:r>
              <a:rPr sz="2400" i="1" spc="7" baseline="-26041" dirty="0">
                <a:latin typeface="Times New Roman"/>
                <a:cs typeface="Times New Roman"/>
              </a:rPr>
              <a:t>s</a:t>
            </a:r>
            <a:r>
              <a:rPr sz="2400" i="1" spc="-112" baseline="-26041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,</a:t>
            </a:r>
            <a:r>
              <a:rPr sz="2800" spc="-265" dirty="0">
                <a:latin typeface="Times New Roman"/>
                <a:cs typeface="Times New Roman"/>
              </a:rPr>
              <a:t> </a:t>
            </a:r>
            <a:r>
              <a:rPr sz="2800" i="1" dirty="0">
                <a:latin typeface="Times New Roman"/>
                <a:cs typeface="Times New Roman"/>
              </a:rPr>
              <a:t>I</a:t>
            </a:r>
            <a:r>
              <a:rPr sz="2800" i="1" spc="-36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Times New Roman"/>
                <a:cs typeface="Times New Roman"/>
              </a:rPr>
              <a:t>)</a:t>
            </a:r>
            <a:r>
              <a:rPr sz="2800" spc="-60" dirty="0">
                <a:latin typeface="Times New Roman"/>
                <a:cs typeface="Times New Roman"/>
              </a:rPr>
              <a:t> </a:t>
            </a:r>
            <a:r>
              <a:rPr sz="2800" spc="5" dirty="0">
                <a:latin typeface="Symbol"/>
                <a:cs typeface="Symbol"/>
              </a:rPr>
              <a:t></a:t>
            </a:r>
            <a:endParaRPr sz="2800">
              <a:latin typeface="Symbol"/>
              <a:cs typeface="Symbo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42838" y="3092325"/>
            <a:ext cx="1819275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1748789" algn="l"/>
              </a:tabLst>
            </a:pPr>
            <a:r>
              <a:rPr sz="1600" i="1" spc="5" dirty="0">
                <a:latin typeface="Times New Roman"/>
                <a:cs typeface="Times New Roman"/>
              </a:rPr>
              <a:t>l	l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21917" y="3344279"/>
            <a:ext cx="83185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600" i="1" spc="5" dirty="0">
                <a:latin typeface="Times New Roman"/>
                <a:cs typeface="Times New Roman"/>
              </a:rPr>
              <a:t>l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834975" y="3344279"/>
            <a:ext cx="106045" cy="2730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600" i="1" spc="5" dirty="0">
                <a:latin typeface="Times New Roman"/>
                <a:cs typeface="Times New Roman"/>
              </a:rPr>
              <a:t>s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616079" y="3004950"/>
            <a:ext cx="596265" cy="859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03505">
              <a:lnSpc>
                <a:spcPts val="4830"/>
              </a:lnSpc>
              <a:spcBef>
                <a:spcPts val="114"/>
              </a:spcBef>
            </a:pPr>
            <a:r>
              <a:rPr sz="4200" spc="5" dirty="0">
                <a:latin typeface="Symbol"/>
                <a:cs typeface="Symbol"/>
              </a:rPr>
              <a:t></a:t>
            </a:r>
            <a:endParaRPr sz="4200">
              <a:latin typeface="Symbol"/>
              <a:cs typeface="Symbol"/>
            </a:endParaRPr>
          </a:p>
          <a:p>
            <a:pPr marL="38100">
              <a:lnSpc>
                <a:spcPts val="1710"/>
              </a:lnSpc>
            </a:pPr>
            <a:r>
              <a:rPr sz="1600" i="1" spc="5" dirty="0">
                <a:latin typeface="Times New Roman"/>
                <a:cs typeface="Times New Roman"/>
              </a:rPr>
              <a:t>l</a:t>
            </a:r>
            <a:r>
              <a:rPr sz="1600" spc="-210" dirty="0">
                <a:latin typeface="Symbol"/>
                <a:cs typeface="Symbol"/>
              </a:rPr>
              <a:t></a:t>
            </a:r>
            <a:r>
              <a:rPr sz="1600" spc="5" dirty="0">
                <a:latin typeface="Times New Roman"/>
                <a:cs typeface="Times New Roman"/>
              </a:rPr>
              <a:t>{</a:t>
            </a:r>
            <a:r>
              <a:rPr sz="1600" i="1" spc="10" dirty="0">
                <a:latin typeface="Times New Roman"/>
                <a:cs typeface="Times New Roman"/>
              </a:rPr>
              <a:t>l</a:t>
            </a:r>
            <a:r>
              <a:rPr sz="1725" i="1" spc="15" baseline="-19323" dirty="0">
                <a:latin typeface="Times New Roman"/>
                <a:cs typeface="Times New Roman"/>
              </a:rPr>
              <a:t>s</a:t>
            </a:r>
            <a:r>
              <a:rPr sz="1725" i="1" spc="-89" baseline="-19323" dirty="0">
                <a:latin typeface="Times New Roman"/>
                <a:cs typeface="Times New Roman"/>
              </a:rPr>
              <a:t> </a:t>
            </a:r>
            <a:r>
              <a:rPr sz="1600" spc="10" dirty="0">
                <a:latin typeface="Times New Roman"/>
                <a:cs typeface="Times New Roman"/>
              </a:rPr>
              <a:t>}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06345" y="3101620"/>
            <a:ext cx="580390" cy="4540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00" i="1" spc="-315" dirty="0">
                <a:latin typeface="Times New Roman"/>
                <a:cs typeface="Times New Roman"/>
              </a:rPr>
              <a:t>w</a:t>
            </a:r>
            <a:r>
              <a:rPr sz="2800" spc="5" dirty="0">
                <a:latin typeface="SimSun"/>
                <a:cs typeface="SimSun"/>
              </a:rPr>
              <a:t>‖</a:t>
            </a:r>
            <a:endParaRPr sz="2800">
              <a:latin typeface="SimSun"/>
              <a:cs typeface="SimSu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702332" y="3101619"/>
            <a:ext cx="369570" cy="4540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00" spc="-1390" dirty="0">
                <a:latin typeface="SimSun"/>
                <a:cs typeface="SimSun"/>
              </a:rPr>
              <a:t>‖</a:t>
            </a:r>
            <a:r>
              <a:rPr sz="2800" spc="-1390" dirty="0">
                <a:latin typeface="Times New Roman"/>
                <a:cs typeface="Times New Roman"/>
              </a:rPr>
              <a:t>)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760923" y="3101619"/>
            <a:ext cx="2967355" cy="4540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804545" algn="l"/>
                <a:tab pos="1213485" algn="l"/>
                <a:tab pos="2541270" algn="l"/>
              </a:tabLst>
            </a:pPr>
            <a:r>
              <a:rPr sz="2800" spc="-915" dirty="0">
                <a:latin typeface="Times New Roman"/>
                <a:cs typeface="Times New Roman"/>
              </a:rPr>
              <a:t></a:t>
            </a:r>
            <a:r>
              <a:rPr sz="2800" spc="70" dirty="0">
                <a:latin typeface="Times New Roman"/>
                <a:cs typeface="Times New Roman"/>
              </a:rPr>
              <a:t>(</a:t>
            </a:r>
            <a:r>
              <a:rPr sz="2800" spc="-785" dirty="0">
                <a:latin typeface="Times New Roman"/>
                <a:cs typeface="Times New Roman"/>
              </a:rPr>
              <a:t></a:t>
            </a:r>
            <a:r>
              <a:rPr sz="2800" dirty="0">
                <a:latin typeface="Times New Roman"/>
                <a:cs typeface="Times New Roman"/>
              </a:rPr>
              <a:t>	</a:t>
            </a:r>
            <a:r>
              <a:rPr sz="2800" spc="160" dirty="0">
                <a:latin typeface="Times New Roman"/>
                <a:cs typeface="Times New Roman"/>
              </a:rPr>
              <a:t>(</a:t>
            </a:r>
            <a:r>
              <a:rPr sz="2800" i="1" dirty="0">
                <a:latin typeface="Times New Roman"/>
                <a:cs typeface="Times New Roman"/>
              </a:rPr>
              <a:t>I	</a:t>
            </a:r>
            <a:r>
              <a:rPr sz="2800" spc="-15" dirty="0">
                <a:latin typeface="Times New Roman"/>
                <a:cs typeface="Times New Roman"/>
              </a:rPr>
              <a:t>)</a:t>
            </a:r>
            <a:r>
              <a:rPr sz="2800" dirty="0">
                <a:latin typeface="Times New Roman"/>
                <a:cs typeface="Times New Roman"/>
              </a:rPr>
              <a:t>)</a:t>
            </a:r>
            <a:r>
              <a:rPr sz="2800" spc="-235" dirty="0">
                <a:latin typeface="Times New Roman"/>
                <a:cs typeface="Times New Roman"/>
              </a:rPr>
              <a:t> </a:t>
            </a:r>
            <a:r>
              <a:rPr sz="2800" spc="350" dirty="0">
                <a:latin typeface="Symbol"/>
                <a:cs typeface="Symbol"/>
              </a:rPr>
              <a:t></a:t>
            </a:r>
            <a:r>
              <a:rPr sz="2800" spc="-915" dirty="0">
                <a:latin typeface="Times New Roman"/>
                <a:cs typeface="Times New Roman"/>
              </a:rPr>
              <a:t></a:t>
            </a:r>
            <a:r>
              <a:rPr sz="2800" spc="70" dirty="0">
                <a:latin typeface="Times New Roman"/>
                <a:cs typeface="Times New Roman"/>
              </a:rPr>
              <a:t>(</a:t>
            </a:r>
            <a:r>
              <a:rPr sz="2800" spc="-785" dirty="0">
                <a:latin typeface="Times New Roman"/>
                <a:cs typeface="Times New Roman"/>
              </a:rPr>
              <a:t></a:t>
            </a:r>
            <a:r>
              <a:rPr sz="2800" dirty="0">
                <a:latin typeface="Times New Roman"/>
                <a:cs typeface="Times New Roman"/>
              </a:rPr>
              <a:t>	</a:t>
            </a:r>
            <a:r>
              <a:rPr sz="2800" spc="160" dirty="0">
                <a:latin typeface="Times New Roman"/>
                <a:cs typeface="Times New Roman"/>
              </a:rPr>
              <a:t>(</a:t>
            </a:r>
            <a:r>
              <a:rPr sz="2800" i="1" dirty="0">
                <a:latin typeface="Times New Roman"/>
                <a:cs typeface="Times New Roman"/>
              </a:rPr>
              <a:t>I</a:t>
            </a:r>
            <a:r>
              <a:rPr sz="2800" i="1" spc="-365" dirty="0">
                <a:latin typeface="Times New Roman"/>
                <a:cs typeface="Times New Roman"/>
              </a:rPr>
              <a:t> </a:t>
            </a:r>
            <a:r>
              <a:rPr sz="2800" spc="-60" dirty="0">
                <a:latin typeface="Times New Roman"/>
                <a:cs typeface="Times New Roman"/>
              </a:rPr>
              <a:t>)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77724" y="4070681"/>
            <a:ext cx="8031480" cy="1220470"/>
          </a:xfrm>
          <a:prstGeom prst="rect">
            <a:avLst/>
          </a:prstGeom>
        </p:spPr>
        <p:txBody>
          <a:bodyPr vert="horz" wrap="square" lIns="0" tIns="13779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85"/>
              </a:spcBef>
            </a:pPr>
            <a:r>
              <a:rPr sz="2400" dirty="0">
                <a:latin typeface="Arial MT"/>
                <a:cs typeface="Arial MT"/>
              </a:rPr>
              <a:t>Content</a:t>
            </a:r>
            <a:r>
              <a:rPr sz="2400" spc="-8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Loss</a:t>
            </a:r>
            <a:endParaRPr sz="2400">
              <a:latin typeface="Arial MT"/>
              <a:cs typeface="Arial MT"/>
            </a:endParaRPr>
          </a:p>
          <a:p>
            <a:pPr marL="3439795">
              <a:lnSpc>
                <a:spcPts val="2910"/>
              </a:lnSpc>
              <a:spcBef>
                <a:spcPts val="1280"/>
              </a:spcBef>
              <a:tabLst>
                <a:tab pos="4271010" algn="l"/>
                <a:tab pos="6309995" algn="l"/>
              </a:tabLst>
            </a:pPr>
            <a:r>
              <a:rPr sz="3100" spc="-960" dirty="0">
                <a:latin typeface="Times New Roman"/>
                <a:cs typeface="Times New Roman"/>
              </a:rPr>
              <a:t></a:t>
            </a:r>
            <a:r>
              <a:rPr sz="3100" spc="90" dirty="0">
                <a:latin typeface="Times New Roman"/>
                <a:cs typeface="Times New Roman"/>
              </a:rPr>
              <a:t> </a:t>
            </a:r>
            <a:r>
              <a:rPr sz="3100" spc="175" dirty="0">
                <a:latin typeface="Times New Roman"/>
                <a:cs typeface="Times New Roman"/>
              </a:rPr>
              <a:t>(</a:t>
            </a:r>
            <a:r>
              <a:rPr sz="3100" i="1" dirty="0">
                <a:latin typeface="Times New Roman"/>
                <a:cs typeface="Times New Roman"/>
              </a:rPr>
              <a:t>I	</a:t>
            </a:r>
            <a:r>
              <a:rPr sz="3100" dirty="0">
                <a:latin typeface="Times New Roman"/>
                <a:cs typeface="Times New Roman"/>
              </a:rPr>
              <a:t>,</a:t>
            </a:r>
            <a:r>
              <a:rPr sz="3100" spc="-295" dirty="0">
                <a:latin typeface="Times New Roman"/>
                <a:cs typeface="Times New Roman"/>
              </a:rPr>
              <a:t> </a:t>
            </a:r>
            <a:r>
              <a:rPr sz="3100" i="1" dirty="0">
                <a:latin typeface="Times New Roman"/>
                <a:cs typeface="Times New Roman"/>
              </a:rPr>
              <a:t>I</a:t>
            </a:r>
            <a:r>
              <a:rPr sz="3100" i="1" spc="-405" dirty="0">
                <a:latin typeface="Times New Roman"/>
                <a:cs typeface="Times New Roman"/>
              </a:rPr>
              <a:t> </a:t>
            </a:r>
            <a:r>
              <a:rPr sz="3100" dirty="0">
                <a:latin typeface="Times New Roman"/>
                <a:cs typeface="Times New Roman"/>
              </a:rPr>
              <a:t>)</a:t>
            </a:r>
            <a:r>
              <a:rPr sz="3100" spc="-65" dirty="0">
                <a:latin typeface="Times New Roman"/>
                <a:cs typeface="Times New Roman"/>
              </a:rPr>
              <a:t> </a:t>
            </a:r>
            <a:r>
              <a:rPr sz="3100" spc="-445" dirty="0">
                <a:latin typeface="Symbol"/>
                <a:cs typeface="Symbol"/>
              </a:rPr>
              <a:t></a:t>
            </a:r>
            <a:r>
              <a:rPr sz="3100" dirty="0">
                <a:latin typeface="SimSun"/>
                <a:cs typeface="SimSun"/>
              </a:rPr>
              <a:t>‖</a:t>
            </a:r>
            <a:r>
              <a:rPr sz="3100" spc="-869" dirty="0">
                <a:latin typeface="Times New Roman"/>
                <a:cs typeface="Times New Roman"/>
              </a:rPr>
              <a:t></a:t>
            </a:r>
            <a:r>
              <a:rPr sz="3100" spc="-275" dirty="0">
                <a:latin typeface="Times New Roman"/>
                <a:cs typeface="Times New Roman"/>
              </a:rPr>
              <a:t> </a:t>
            </a:r>
            <a:r>
              <a:rPr sz="2700" i="1" spc="-7" baseline="43209" dirty="0">
                <a:latin typeface="Times New Roman"/>
                <a:cs typeface="Times New Roman"/>
              </a:rPr>
              <a:t>l</a:t>
            </a:r>
            <a:r>
              <a:rPr sz="2700" i="1" spc="15" baseline="43209" dirty="0">
                <a:latin typeface="Times New Roman"/>
                <a:cs typeface="Times New Roman"/>
              </a:rPr>
              <a:t> </a:t>
            </a:r>
            <a:r>
              <a:rPr sz="3100" spc="175" dirty="0">
                <a:latin typeface="Times New Roman"/>
                <a:cs typeface="Times New Roman"/>
              </a:rPr>
              <a:t>(</a:t>
            </a:r>
            <a:r>
              <a:rPr sz="3100" i="1" dirty="0">
                <a:latin typeface="Times New Roman"/>
                <a:cs typeface="Times New Roman"/>
              </a:rPr>
              <a:t>I	</a:t>
            </a:r>
            <a:r>
              <a:rPr sz="3100" dirty="0">
                <a:latin typeface="Times New Roman"/>
                <a:cs typeface="Times New Roman"/>
              </a:rPr>
              <a:t>)</a:t>
            </a:r>
            <a:r>
              <a:rPr sz="3100" spc="-260" dirty="0">
                <a:latin typeface="Times New Roman"/>
                <a:cs typeface="Times New Roman"/>
              </a:rPr>
              <a:t> </a:t>
            </a:r>
            <a:r>
              <a:rPr sz="3100" dirty="0">
                <a:latin typeface="Symbol"/>
                <a:cs typeface="Symbol"/>
              </a:rPr>
              <a:t></a:t>
            </a:r>
            <a:r>
              <a:rPr sz="3100" spc="-250" dirty="0">
                <a:latin typeface="Times New Roman"/>
                <a:cs typeface="Times New Roman"/>
              </a:rPr>
              <a:t> </a:t>
            </a:r>
            <a:r>
              <a:rPr sz="3100" spc="-869" dirty="0">
                <a:latin typeface="Times New Roman"/>
                <a:cs typeface="Times New Roman"/>
              </a:rPr>
              <a:t></a:t>
            </a:r>
            <a:r>
              <a:rPr sz="3100" spc="-275" dirty="0">
                <a:latin typeface="Times New Roman"/>
                <a:cs typeface="Times New Roman"/>
              </a:rPr>
              <a:t> </a:t>
            </a:r>
            <a:r>
              <a:rPr sz="2700" i="1" spc="-7" baseline="43209" dirty="0">
                <a:latin typeface="Times New Roman"/>
                <a:cs typeface="Times New Roman"/>
              </a:rPr>
              <a:t>l</a:t>
            </a:r>
            <a:r>
              <a:rPr sz="2700" i="1" spc="15" baseline="43209" dirty="0">
                <a:latin typeface="Times New Roman"/>
                <a:cs typeface="Times New Roman"/>
              </a:rPr>
              <a:t> </a:t>
            </a:r>
            <a:r>
              <a:rPr sz="3100" spc="175" dirty="0">
                <a:latin typeface="Times New Roman"/>
                <a:cs typeface="Times New Roman"/>
              </a:rPr>
              <a:t>(</a:t>
            </a:r>
            <a:r>
              <a:rPr sz="3100" i="1" dirty="0">
                <a:latin typeface="Times New Roman"/>
                <a:cs typeface="Times New Roman"/>
              </a:rPr>
              <a:t>I</a:t>
            </a:r>
            <a:r>
              <a:rPr sz="3100" i="1" spc="-450" dirty="0">
                <a:latin typeface="Times New Roman"/>
                <a:cs typeface="Times New Roman"/>
              </a:rPr>
              <a:t> </a:t>
            </a:r>
            <a:r>
              <a:rPr sz="3100" spc="-3055" dirty="0">
                <a:latin typeface="SimSun"/>
                <a:cs typeface="SimSun"/>
              </a:rPr>
              <a:t>‖</a:t>
            </a:r>
            <a:r>
              <a:rPr sz="3100" dirty="0">
                <a:latin typeface="Times New Roman"/>
                <a:cs typeface="Times New Roman"/>
              </a:rPr>
              <a:t>)</a:t>
            </a:r>
            <a:r>
              <a:rPr sz="3100" spc="250" dirty="0">
                <a:latin typeface="Times New Roman"/>
                <a:cs typeface="Times New Roman"/>
              </a:rPr>
              <a:t> </a:t>
            </a:r>
            <a:r>
              <a:rPr sz="2700" spc="-7" baseline="43209" dirty="0">
                <a:latin typeface="Times New Roman"/>
                <a:cs typeface="Times New Roman"/>
              </a:rPr>
              <a:t>2</a:t>
            </a:r>
            <a:endParaRPr sz="2700" baseline="43209">
              <a:latin typeface="Times New Roman"/>
              <a:cs typeface="Times New Roman"/>
            </a:endParaRPr>
          </a:p>
          <a:p>
            <a:pPr marL="3670300">
              <a:lnSpc>
                <a:spcPts val="1350"/>
              </a:lnSpc>
              <a:tabLst>
                <a:tab pos="4126229" algn="l"/>
                <a:tab pos="6158865" algn="l"/>
              </a:tabLst>
            </a:pPr>
            <a:r>
              <a:rPr sz="1800" i="1" spc="-5" dirty="0">
                <a:latin typeface="Times New Roman"/>
                <a:cs typeface="Times New Roman"/>
              </a:rPr>
              <a:t>c	c	c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424" y="229871"/>
            <a:ext cx="5589905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Image-Based</a:t>
            </a:r>
            <a:r>
              <a:rPr spc="-35" dirty="0"/>
              <a:t> </a:t>
            </a:r>
            <a:r>
              <a:rPr spc="-5" dirty="0"/>
              <a:t>Neural Style</a:t>
            </a:r>
            <a:r>
              <a:rPr spc="-75" dirty="0"/>
              <a:t> </a:t>
            </a:r>
            <a:r>
              <a:rPr spc="-10" dirty="0"/>
              <a:t>Transfer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75360" y="1274076"/>
            <a:ext cx="10241279" cy="430985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79801" y="6461552"/>
            <a:ext cx="6075680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10" dirty="0">
                <a:latin typeface="Arial MT"/>
                <a:cs typeface="Arial MT"/>
              </a:rPr>
              <a:t>G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dirty="0">
                <a:latin typeface="Arial MT"/>
                <a:cs typeface="Arial MT"/>
              </a:rPr>
              <a:t>s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e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al</a:t>
            </a:r>
            <a:r>
              <a:rPr sz="1800" dirty="0">
                <a:latin typeface="Arial MT"/>
                <a:cs typeface="Arial MT"/>
              </a:rPr>
              <a:t>,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“A</a:t>
            </a:r>
            <a:r>
              <a:rPr sz="1800" spc="-9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N</a:t>
            </a:r>
            <a:r>
              <a:rPr sz="1800" spc="5" dirty="0">
                <a:latin typeface="Arial MT"/>
                <a:cs typeface="Arial MT"/>
              </a:rPr>
              <a:t>eu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l</a:t>
            </a:r>
            <a:r>
              <a:rPr sz="1800" spc="-1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spc="5" dirty="0">
                <a:latin typeface="Arial MT"/>
                <a:cs typeface="Arial MT"/>
              </a:rPr>
              <a:t>lgo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h</a:t>
            </a:r>
            <a:r>
              <a:rPr sz="1800" dirty="0">
                <a:latin typeface="Arial MT"/>
                <a:cs typeface="Arial MT"/>
              </a:rPr>
              <a:t>m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o</a:t>
            </a:r>
            <a:r>
              <a:rPr sz="1800" dirty="0">
                <a:latin typeface="Arial MT"/>
                <a:cs typeface="Arial MT"/>
              </a:rPr>
              <a:t>f</a:t>
            </a:r>
            <a:r>
              <a:rPr sz="1800" spc="-114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spc="10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c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spc="5" dirty="0">
                <a:latin typeface="Arial MT"/>
                <a:cs typeface="Arial MT"/>
              </a:rPr>
              <a:t>le</a:t>
            </a:r>
            <a:r>
              <a:rPr sz="1800" dirty="0">
                <a:latin typeface="Arial MT"/>
                <a:cs typeface="Arial MT"/>
              </a:rPr>
              <a:t>”,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-30" dirty="0">
                <a:latin typeface="Arial MT"/>
                <a:cs typeface="Arial MT"/>
              </a:rPr>
              <a:t>X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v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2015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424" y="229871"/>
            <a:ext cx="5589905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Image-Based</a:t>
            </a:r>
            <a:r>
              <a:rPr spc="-35" dirty="0"/>
              <a:t> </a:t>
            </a:r>
            <a:r>
              <a:rPr spc="-5" dirty="0"/>
              <a:t>Neural Style</a:t>
            </a:r>
            <a:r>
              <a:rPr spc="-75" dirty="0"/>
              <a:t> </a:t>
            </a:r>
            <a:r>
              <a:rPr spc="-10" dirty="0"/>
              <a:t>Transfer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11296" y="899160"/>
            <a:ext cx="4892039" cy="535228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79801" y="6461552"/>
            <a:ext cx="6075680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10" dirty="0">
                <a:latin typeface="Arial MT"/>
                <a:cs typeface="Arial MT"/>
              </a:rPr>
              <a:t>G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dirty="0">
                <a:latin typeface="Arial MT"/>
                <a:cs typeface="Arial MT"/>
              </a:rPr>
              <a:t>s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e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al</a:t>
            </a:r>
            <a:r>
              <a:rPr sz="1800" dirty="0">
                <a:latin typeface="Arial MT"/>
                <a:cs typeface="Arial MT"/>
              </a:rPr>
              <a:t>,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“A</a:t>
            </a:r>
            <a:r>
              <a:rPr sz="1800" spc="-9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N</a:t>
            </a:r>
            <a:r>
              <a:rPr sz="1800" spc="5" dirty="0">
                <a:latin typeface="Arial MT"/>
                <a:cs typeface="Arial MT"/>
              </a:rPr>
              <a:t>eu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l</a:t>
            </a:r>
            <a:r>
              <a:rPr sz="1800" spc="-1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spc="5" dirty="0">
                <a:latin typeface="Arial MT"/>
                <a:cs typeface="Arial MT"/>
              </a:rPr>
              <a:t>lgo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h</a:t>
            </a:r>
            <a:r>
              <a:rPr sz="1800" dirty="0">
                <a:latin typeface="Arial MT"/>
                <a:cs typeface="Arial MT"/>
              </a:rPr>
              <a:t>m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o</a:t>
            </a:r>
            <a:r>
              <a:rPr sz="1800" dirty="0">
                <a:latin typeface="Arial MT"/>
                <a:cs typeface="Arial MT"/>
              </a:rPr>
              <a:t>f</a:t>
            </a:r>
            <a:r>
              <a:rPr sz="1800" spc="-114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spc="10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c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S</a:t>
            </a:r>
            <a:r>
              <a:rPr sz="1800" dirty="0">
                <a:latin typeface="Arial MT"/>
                <a:cs typeface="Arial MT"/>
              </a:rPr>
              <a:t>t</a:t>
            </a:r>
            <a:r>
              <a:rPr sz="1800" spc="-15" dirty="0">
                <a:latin typeface="Arial MT"/>
                <a:cs typeface="Arial MT"/>
              </a:rPr>
              <a:t>y</a:t>
            </a:r>
            <a:r>
              <a:rPr sz="1800" spc="5" dirty="0">
                <a:latin typeface="Arial MT"/>
                <a:cs typeface="Arial MT"/>
              </a:rPr>
              <a:t>le</a:t>
            </a:r>
            <a:r>
              <a:rPr sz="1800" dirty="0">
                <a:latin typeface="Arial MT"/>
                <a:cs typeface="Arial MT"/>
              </a:rPr>
              <a:t>”,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a</a:t>
            </a:r>
            <a:r>
              <a:rPr sz="1800" dirty="0">
                <a:latin typeface="Arial MT"/>
                <a:cs typeface="Arial MT"/>
              </a:rPr>
              <a:t>r</a:t>
            </a:r>
            <a:r>
              <a:rPr sz="1800" spc="-30" dirty="0">
                <a:latin typeface="Arial MT"/>
                <a:cs typeface="Arial MT"/>
              </a:rPr>
              <a:t>X</a:t>
            </a:r>
            <a:r>
              <a:rPr sz="1800" spc="5" dirty="0">
                <a:latin typeface="Arial MT"/>
                <a:cs typeface="Arial MT"/>
              </a:rPr>
              <a:t>i</a:t>
            </a:r>
            <a:r>
              <a:rPr sz="1800" dirty="0">
                <a:latin typeface="Arial MT"/>
                <a:cs typeface="Arial MT"/>
              </a:rPr>
              <a:t>v</a:t>
            </a:r>
            <a:r>
              <a:rPr sz="1800" spc="1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2015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79801" y="6461552"/>
            <a:ext cx="1006538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5" dirty="0">
                <a:latin typeface="Arial MT"/>
                <a:cs typeface="Arial MT"/>
              </a:rPr>
              <a:t>Johnson</a:t>
            </a:r>
            <a:r>
              <a:rPr sz="1800" spc="-6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et</a:t>
            </a:r>
            <a:r>
              <a:rPr sz="1800" spc="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al,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“Perceptual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Losses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for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Real-Time </a:t>
            </a:r>
            <a:r>
              <a:rPr sz="1800" spc="-5" dirty="0">
                <a:latin typeface="Arial MT"/>
                <a:cs typeface="Arial MT"/>
              </a:rPr>
              <a:t>Style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Transfer</a:t>
            </a:r>
            <a:r>
              <a:rPr sz="1800" spc="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and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Super-Resolution”,</a:t>
            </a:r>
            <a:r>
              <a:rPr sz="1800" spc="-8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ECCV</a:t>
            </a:r>
            <a:r>
              <a:rPr sz="1800" spc="5" dirty="0">
                <a:latin typeface="Arial MT"/>
                <a:cs typeface="Arial MT"/>
              </a:rPr>
              <a:t> 2016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424" y="229871"/>
            <a:ext cx="4164329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Fast</a:t>
            </a:r>
            <a:r>
              <a:rPr spc="-45" dirty="0"/>
              <a:t> </a:t>
            </a:r>
            <a:r>
              <a:rPr spc="-5" dirty="0"/>
              <a:t>Neural</a:t>
            </a:r>
            <a:r>
              <a:rPr spc="-10" dirty="0"/>
              <a:t> </a:t>
            </a:r>
            <a:r>
              <a:rPr spc="-5" dirty="0"/>
              <a:t>Style</a:t>
            </a:r>
            <a:r>
              <a:rPr spc="-60" dirty="0"/>
              <a:t> </a:t>
            </a:r>
            <a:r>
              <a:rPr spc="-10" dirty="0"/>
              <a:t>Transfer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41073" y="1663130"/>
            <a:ext cx="6584950" cy="25876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66040">
              <a:lnSpc>
                <a:spcPct val="100000"/>
              </a:lnSpc>
              <a:spcBef>
                <a:spcPts val="105"/>
              </a:spcBef>
            </a:pPr>
            <a:r>
              <a:rPr sz="2800" b="1" dirty="0">
                <a:latin typeface="Arial"/>
                <a:cs typeface="Arial"/>
              </a:rPr>
              <a:t>Problem:</a:t>
            </a:r>
            <a:r>
              <a:rPr sz="2800" b="1" spc="-45" dirty="0">
                <a:latin typeface="Arial"/>
                <a:cs typeface="Arial"/>
              </a:rPr>
              <a:t> </a:t>
            </a:r>
            <a:r>
              <a:rPr sz="2800" spc="-5" dirty="0">
                <a:latin typeface="Arial MT"/>
                <a:cs typeface="Arial MT"/>
              </a:rPr>
              <a:t>Style</a:t>
            </a:r>
            <a:r>
              <a:rPr sz="2800" spc="5" dirty="0">
                <a:latin typeface="Arial MT"/>
                <a:cs typeface="Arial MT"/>
              </a:rPr>
              <a:t> transfer</a:t>
            </a:r>
            <a:r>
              <a:rPr sz="2800" spc="-6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is</a:t>
            </a:r>
            <a:r>
              <a:rPr sz="2800" spc="-5" dirty="0">
                <a:latin typeface="Arial MT"/>
                <a:cs typeface="Arial MT"/>
              </a:rPr>
              <a:t> </a:t>
            </a:r>
            <a:r>
              <a:rPr sz="2800" spc="-35" dirty="0">
                <a:latin typeface="Arial MT"/>
                <a:cs typeface="Arial MT"/>
              </a:rPr>
              <a:t>slow.</a:t>
            </a:r>
            <a:r>
              <a:rPr sz="2800" spc="-5" dirty="0">
                <a:latin typeface="Arial MT"/>
                <a:cs typeface="Arial MT"/>
              </a:rPr>
              <a:t> We</a:t>
            </a:r>
            <a:r>
              <a:rPr sz="2800" spc="-65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need </a:t>
            </a:r>
            <a:r>
              <a:rPr sz="2800" spc="-76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hundreds</a:t>
            </a:r>
            <a:r>
              <a:rPr sz="2800" spc="-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of </a:t>
            </a:r>
            <a:r>
              <a:rPr sz="2800" spc="-5" dirty="0">
                <a:latin typeface="Arial MT"/>
                <a:cs typeface="Arial MT"/>
              </a:rPr>
              <a:t>forward</a:t>
            </a:r>
            <a:r>
              <a:rPr sz="2800" spc="1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+</a:t>
            </a:r>
            <a:r>
              <a:rPr sz="2800" spc="5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backward</a:t>
            </a:r>
            <a:r>
              <a:rPr sz="2800" spc="1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passes </a:t>
            </a:r>
            <a:r>
              <a:rPr sz="2800" spc="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of</a:t>
            </a:r>
            <a:r>
              <a:rPr sz="2800" spc="-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VGG-19</a:t>
            </a:r>
            <a:endParaRPr sz="28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900">
              <a:latin typeface="Arial MT"/>
              <a:cs typeface="Arial MT"/>
            </a:endParaRPr>
          </a:p>
          <a:p>
            <a:pPr marL="12700" marR="5080">
              <a:lnSpc>
                <a:spcPct val="100000"/>
              </a:lnSpc>
            </a:pPr>
            <a:r>
              <a:rPr sz="2800" b="1" spc="-5" dirty="0">
                <a:latin typeface="Arial"/>
                <a:cs typeface="Arial"/>
              </a:rPr>
              <a:t>Solution:</a:t>
            </a:r>
            <a:r>
              <a:rPr sz="2800" b="1" spc="-15" dirty="0">
                <a:latin typeface="Arial"/>
                <a:cs typeface="Arial"/>
              </a:rPr>
              <a:t> </a:t>
            </a:r>
            <a:r>
              <a:rPr sz="2800" spc="-20" dirty="0">
                <a:latin typeface="Arial MT"/>
                <a:cs typeface="Arial MT"/>
              </a:rPr>
              <a:t>Train</a:t>
            </a:r>
            <a:r>
              <a:rPr sz="2800" spc="1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a</a:t>
            </a:r>
            <a:r>
              <a:rPr sz="2800" spc="-1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feed</a:t>
            </a:r>
            <a:r>
              <a:rPr sz="2800" spc="-15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forward</a:t>
            </a:r>
            <a:r>
              <a:rPr sz="2800" spc="10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network</a:t>
            </a:r>
            <a:r>
              <a:rPr sz="2800" spc="25" dirty="0">
                <a:latin typeface="Arial MT"/>
                <a:cs typeface="Arial MT"/>
              </a:rPr>
              <a:t> </a:t>
            </a:r>
            <a:r>
              <a:rPr sz="2800" spc="5" dirty="0">
                <a:latin typeface="Arial MT"/>
                <a:cs typeface="Arial MT"/>
              </a:rPr>
              <a:t>to </a:t>
            </a:r>
            <a:r>
              <a:rPr sz="2800" spc="-76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perform</a:t>
            </a:r>
            <a:r>
              <a:rPr sz="2800" spc="-30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style</a:t>
            </a:r>
            <a:r>
              <a:rPr sz="2800" spc="1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transfer!</a:t>
            </a:r>
            <a:endParaRPr sz="2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424" y="229871"/>
            <a:ext cx="4164329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Fast</a:t>
            </a:r>
            <a:r>
              <a:rPr spc="-45" dirty="0"/>
              <a:t> </a:t>
            </a:r>
            <a:r>
              <a:rPr spc="-5" dirty="0"/>
              <a:t>Neural</a:t>
            </a:r>
            <a:r>
              <a:rPr spc="-10" dirty="0"/>
              <a:t> </a:t>
            </a:r>
            <a:r>
              <a:rPr spc="-5" dirty="0"/>
              <a:t>Style</a:t>
            </a:r>
            <a:r>
              <a:rPr spc="-60" dirty="0"/>
              <a:t> </a:t>
            </a:r>
            <a:r>
              <a:rPr spc="-10" dirty="0"/>
              <a:t>Transfer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10895" y="1274064"/>
            <a:ext cx="11102340" cy="5057140"/>
            <a:chOff x="310895" y="1274064"/>
            <a:chExt cx="11102340" cy="505714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45244" y="2345839"/>
              <a:ext cx="7167902" cy="246363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0895" y="1274064"/>
              <a:ext cx="2206751" cy="183489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2519172" y="2193036"/>
              <a:ext cx="4382770" cy="447675"/>
            </a:xfrm>
            <a:custGeom>
              <a:avLst/>
              <a:gdLst/>
              <a:ahLst/>
              <a:cxnLst/>
              <a:rect l="l" t="t" r="r" b="b"/>
              <a:pathLst>
                <a:path w="4382770" h="447675">
                  <a:moveTo>
                    <a:pt x="0" y="0"/>
                  </a:moveTo>
                  <a:lnTo>
                    <a:pt x="2248509" y="0"/>
                  </a:lnTo>
                  <a:lnTo>
                    <a:pt x="2248509" y="447179"/>
                  </a:lnTo>
                  <a:lnTo>
                    <a:pt x="4382719" y="447179"/>
                  </a:lnTo>
                </a:path>
              </a:pathLst>
            </a:custGeom>
            <a:ln w="45720">
              <a:solidFill>
                <a:srgbClr val="CC000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879038" y="2571629"/>
              <a:ext cx="137160" cy="137160"/>
            </a:xfrm>
            <a:custGeom>
              <a:avLst/>
              <a:gdLst/>
              <a:ahLst/>
              <a:cxnLst/>
              <a:rect l="l" t="t" r="r" b="b"/>
              <a:pathLst>
                <a:path w="137159" h="137160">
                  <a:moveTo>
                    <a:pt x="0" y="0"/>
                  </a:moveTo>
                  <a:lnTo>
                    <a:pt x="0" y="137160"/>
                  </a:lnTo>
                  <a:lnTo>
                    <a:pt x="137160" y="68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3400" y="3688079"/>
              <a:ext cx="1984247" cy="2642615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2519172" y="3555492"/>
              <a:ext cx="1649730" cy="487045"/>
            </a:xfrm>
            <a:custGeom>
              <a:avLst/>
              <a:gdLst/>
              <a:ahLst/>
              <a:cxnLst/>
              <a:rect l="l" t="t" r="r" b="b"/>
              <a:pathLst>
                <a:path w="1649729" h="487045">
                  <a:moveTo>
                    <a:pt x="0" y="486524"/>
                  </a:moveTo>
                  <a:lnTo>
                    <a:pt x="881773" y="486524"/>
                  </a:lnTo>
                  <a:lnTo>
                    <a:pt x="881773" y="0"/>
                  </a:lnTo>
                  <a:lnTo>
                    <a:pt x="1649247" y="0"/>
                  </a:lnTo>
                </a:path>
              </a:pathLst>
            </a:custGeom>
            <a:ln w="4571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145565" y="3486918"/>
              <a:ext cx="137160" cy="137160"/>
            </a:xfrm>
            <a:custGeom>
              <a:avLst/>
              <a:gdLst/>
              <a:ahLst/>
              <a:cxnLst/>
              <a:rect l="l" t="t" r="r" b="b"/>
              <a:pathLst>
                <a:path w="137160" h="137160">
                  <a:moveTo>
                    <a:pt x="0" y="0"/>
                  </a:moveTo>
                  <a:lnTo>
                    <a:pt x="0" y="137160"/>
                  </a:lnTo>
                  <a:lnTo>
                    <a:pt x="137160" y="685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519172" y="4378453"/>
              <a:ext cx="4382770" cy="1408430"/>
            </a:xfrm>
            <a:custGeom>
              <a:avLst/>
              <a:gdLst/>
              <a:ahLst/>
              <a:cxnLst/>
              <a:rect l="l" t="t" r="r" b="b"/>
              <a:pathLst>
                <a:path w="4382770" h="1408429">
                  <a:moveTo>
                    <a:pt x="0" y="1407845"/>
                  </a:moveTo>
                  <a:lnTo>
                    <a:pt x="2248509" y="1407845"/>
                  </a:lnTo>
                  <a:lnTo>
                    <a:pt x="2248509" y="0"/>
                  </a:lnTo>
                  <a:lnTo>
                    <a:pt x="4382719" y="0"/>
                  </a:lnTo>
                </a:path>
              </a:pathLst>
            </a:custGeom>
            <a:ln w="45720">
              <a:solidFill>
                <a:srgbClr val="1455C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879040" y="4309878"/>
              <a:ext cx="137160" cy="137160"/>
            </a:xfrm>
            <a:custGeom>
              <a:avLst/>
              <a:gdLst/>
              <a:ahLst/>
              <a:cxnLst/>
              <a:rect l="l" t="t" r="r" b="b"/>
              <a:pathLst>
                <a:path w="137159" h="137160">
                  <a:moveTo>
                    <a:pt x="0" y="0"/>
                  </a:moveTo>
                  <a:lnTo>
                    <a:pt x="0" y="137160"/>
                  </a:lnTo>
                  <a:lnTo>
                    <a:pt x="137160" y="685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55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5069029" y="1084403"/>
            <a:ext cx="606171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6870" indent="-344805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356870" algn="l"/>
                <a:tab pos="357505" algn="l"/>
              </a:tabLst>
            </a:pPr>
            <a:r>
              <a:rPr sz="1800" spc="-20" dirty="0">
                <a:latin typeface="Arial MT"/>
                <a:cs typeface="Arial MT"/>
              </a:rPr>
              <a:t>Train</a:t>
            </a:r>
            <a:r>
              <a:rPr sz="1800" spc="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feedforward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network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for </a:t>
            </a:r>
            <a:r>
              <a:rPr sz="1800" spc="5" dirty="0">
                <a:latin typeface="Arial MT"/>
                <a:cs typeface="Arial MT"/>
              </a:rPr>
              <a:t>each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style</a:t>
            </a:r>
            <a:endParaRPr sz="1800">
              <a:latin typeface="Arial MT"/>
              <a:cs typeface="Arial MT"/>
            </a:endParaRPr>
          </a:p>
          <a:p>
            <a:pPr marL="356870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dirty="0">
                <a:latin typeface="Arial MT"/>
                <a:cs typeface="Arial MT"/>
              </a:rPr>
              <a:t>Use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pretrained</a:t>
            </a:r>
            <a:r>
              <a:rPr sz="1800" spc="-4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CNN</a:t>
            </a:r>
            <a:r>
              <a:rPr sz="1800" dirty="0">
                <a:latin typeface="Arial MT"/>
                <a:cs typeface="Arial MT"/>
              </a:rPr>
              <a:t> to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compute</a:t>
            </a:r>
            <a:r>
              <a:rPr sz="1800" spc="-4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same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losses</a:t>
            </a:r>
            <a:r>
              <a:rPr sz="1800" spc="-6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as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before</a:t>
            </a:r>
            <a:endParaRPr sz="1800">
              <a:latin typeface="Arial MT"/>
              <a:cs typeface="Arial MT"/>
            </a:endParaRPr>
          </a:p>
          <a:p>
            <a:pPr marL="356870" indent="-344805">
              <a:lnSpc>
                <a:spcPct val="100000"/>
              </a:lnSpc>
              <a:buAutoNum type="arabicPeriod"/>
              <a:tabLst>
                <a:tab pos="356870" algn="l"/>
                <a:tab pos="357505" algn="l"/>
              </a:tabLst>
            </a:pPr>
            <a:r>
              <a:rPr sz="1800" dirty="0">
                <a:latin typeface="Arial MT"/>
                <a:cs typeface="Arial MT"/>
              </a:rPr>
              <a:t>After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training,</a:t>
            </a:r>
            <a:r>
              <a:rPr sz="1800" spc="-50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stylize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images</a:t>
            </a:r>
            <a:r>
              <a:rPr sz="1800" spc="-6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using</a:t>
            </a:r>
            <a:r>
              <a:rPr sz="1800" spc="-4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</a:t>
            </a:r>
            <a:r>
              <a:rPr sz="1800" spc="5" dirty="0">
                <a:latin typeface="Arial MT"/>
                <a:cs typeface="Arial MT"/>
              </a:rPr>
              <a:t> single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forward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pass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801" y="6461552"/>
            <a:ext cx="1006538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5" dirty="0">
                <a:latin typeface="Arial MT"/>
                <a:cs typeface="Arial MT"/>
              </a:rPr>
              <a:t>Johnson</a:t>
            </a:r>
            <a:r>
              <a:rPr sz="1800" spc="-6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et</a:t>
            </a:r>
            <a:r>
              <a:rPr sz="1800" spc="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al,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“Perceptual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Losses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for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Real-Time </a:t>
            </a:r>
            <a:r>
              <a:rPr sz="1800" spc="-5" dirty="0">
                <a:latin typeface="Arial MT"/>
                <a:cs typeface="Arial MT"/>
              </a:rPr>
              <a:t>Style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Transfer</a:t>
            </a:r>
            <a:r>
              <a:rPr sz="1800" spc="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and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Super-Resolution”,</a:t>
            </a:r>
            <a:r>
              <a:rPr sz="1800" spc="-8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ECCV</a:t>
            </a:r>
            <a:r>
              <a:rPr sz="1800" spc="5" dirty="0">
                <a:latin typeface="Arial MT"/>
                <a:cs typeface="Arial MT"/>
              </a:rPr>
              <a:t> 2016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424" y="229871"/>
            <a:ext cx="4164329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Fast</a:t>
            </a:r>
            <a:r>
              <a:rPr spc="-45" dirty="0"/>
              <a:t> </a:t>
            </a:r>
            <a:r>
              <a:rPr spc="-5" dirty="0"/>
              <a:t>Neural</a:t>
            </a:r>
            <a:r>
              <a:rPr spc="-10" dirty="0"/>
              <a:t> </a:t>
            </a:r>
            <a:r>
              <a:rPr spc="-5" dirty="0"/>
              <a:t>Style</a:t>
            </a:r>
            <a:r>
              <a:rPr spc="-60" dirty="0"/>
              <a:t> </a:t>
            </a:r>
            <a:r>
              <a:rPr spc="-10" dirty="0"/>
              <a:t>Transfer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90424" y="1082005"/>
            <a:ext cx="39268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 MT"/>
                <a:cs typeface="Arial MT"/>
              </a:rPr>
              <a:t>Feature</a:t>
            </a:r>
            <a:r>
              <a:rPr sz="2400" spc="-5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Reconstruction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Loss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16149" y="2025263"/>
            <a:ext cx="1110615" cy="0"/>
          </a:xfrm>
          <a:custGeom>
            <a:avLst/>
            <a:gdLst/>
            <a:ahLst/>
            <a:cxnLst/>
            <a:rect l="l" t="t" r="r" b="b"/>
            <a:pathLst>
              <a:path w="1110614">
                <a:moveTo>
                  <a:pt x="0" y="0"/>
                </a:moveTo>
                <a:lnTo>
                  <a:pt x="1110511" y="0"/>
                </a:lnTo>
              </a:path>
            </a:pathLst>
          </a:custGeom>
          <a:ln w="1633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6488069" y="1790490"/>
            <a:ext cx="65405" cy="469900"/>
            <a:chOff x="6488069" y="1790490"/>
            <a:chExt cx="65405" cy="469900"/>
          </a:xfrm>
        </p:grpSpPr>
        <p:sp>
          <p:nvSpPr>
            <p:cNvPr id="6" name="object 6"/>
            <p:cNvSpPr/>
            <p:nvPr/>
          </p:nvSpPr>
          <p:spPr>
            <a:xfrm>
              <a:off x="6545183" y="1790490"/>
              <a:ext cx="0" cy="469900"/>
            </a:xfrm>
            <a:custGeom>
              <a:avLst/>
              <a:gdLst/>
              <a:ahLst/>
              <a:cxnLst/>
              <a:rect l="l" t="t" r="r" b="b"/>
              <a:pathLst>
                <a:path h="469900">
                  <a:moveTo>
                    <a:pt x="0" y="0"/>
                  </a:moveTo>
                  <a:lnTo>
                    <a:pt x="0" y="469544"/>
                  </a:lnTo>
                </a:path>
              </a:pathLst>
            </a:custGeom>
            <a:ln w="1631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496228" y="1790490"/>
              <a:ext cx="0" cy="469900"/>
            </a:xfrm>
            <a:custGeom>
              <a:avLst/>
              <a:gdLst/>
              <a:ahLst/>
              <a:cxnLst/>
              <a:rect l="l" t="t" r="r" b="b"/>
              <a:pathLst>
                <a:path h="469900">
                  <a:moveTo>
                    <a:pt x="0" y="0"/>
                  </a:moveTo>
                  <a:lnTo>
                    <a:pt x="0" y="469544"/>
                  </a:lnTo>
                </a:path>
              </a:pathLst>
            </a:custGeom>
            <a:ln w="1631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8291684" y="1790489"/>
            <a:ext cx="65405" cy="469900"/>
            <a:chOff x="8291684" y="1790489"/>
            <a:chExt cx="65405" cy="469900"/>
          </a:xfrm>
        </p:grpSpPr>
        <p:sp>
          <p:nvSpPr>
            <p:cNvPr id="9" name="object 9"/>
            <p:cNvSpPr/>
            <p:nvPr/>
          </p:nvSpPr>
          <p:spPr>
            <a:xfrm>
              <a:off x="8348799" y="1790489"/>
              <a:ext cx="0" cy="469900"/>
            </a:xfrm>
            <a:custGeom>
              <a:avLst/>
              <a:gdLst/>
              <a:ahLst/>
              <a:cxnLst/>
              <a:rect l="l" t="t" r="r" b="b"/>
              <a:pathLst>
                <a:path h="469900">
                  <a:moveTo>
                    <a:pt x="0" y="0"/>
                  </a:moveTo>
                  <a:lnTo>
                    <a:pt x="0" y="469544"/>
                  </a:lnTo>
                </a:path>
              </a:pathLst>
            </a:custGeom>
            <a:ln w="1631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8299843" y="1790489"/>
              <a:ext cx="0" cy="469900"/>
            </a:xfrm>
            <a:custGeom>
              <a:avLst/>
              <a:gdLst/>
              <a:ahLst/>
              <a:cxnLst/>
              <a:rect l="l" t="t" r="r" b="b"/>
              <a:pathLst>
                <a:path h="469900">
                  <a:moveTo>
                    <a:pt x="0" y="0"/>
                  </a:moveTo>
                  <a:lnTo>
                    <a:pt x="0" y="469544"/>
                  </a:lnTo>
                </a:path>
              </a:pathLst>
            </a:custGeom>
            <a:ln w="1631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8367879" y="1666853"/>
            <a:ext cx="12128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Times New Roman"/>
                <a:cs typeface="Times New Roman"/>
              </a:rPr>
              <a:t>2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367852" y="2071108"/>
            <a:ext cx="12128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Times New Roman"/>
                <a:cs typeface="Times New Roman"/>
              </a:rPr>
              <a:t>2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775826" y="1556777"/>
            <a:ext cx="190500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latin typeface="Times New Roman"/>
                <a:cs typeface="Times New Roman"/>
              </a:rPr>
              <a:t>1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36632" y="1764821"/>
            <a:ext cx="1010919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latin typeface="Times New Roman"/>
                <a:cs typeface="Times New Roman"/>
              </a:rPr>
              <a:t>(</a:t>
            </a:r>
            <a:r>
              <a:rPr sz="2600" spc="-340" dirty="0">
                <a:latin typeface="Times New Roman"/>
                <a:cs typeface="Times New Roman"/>
              </a:rPr>
              <a:t> </a:t>
            </a:r>
            <a:r>
              <a:rPr sz="2600" i="1" spc="-969" dirty="0">
                <a:latin typeface="Times New Roman"/>
                <a:cs typeface="Times New Roman"/>
              </a:rPr>
              <a:t>y</a:t>
            </a:r>
            <a:r>
              <a:rPr sz="3900" spc="232" baseline="2136" dirty="0">
                <a:latin typeface="Times New Roman"/>
                <a:cs typeface="Times New Roman"/>
              </a:rPr>
              <a:t>ˆ</a:t>
            </a:r>
            <a:r>
              <a:rPr sz="2600" spc="-5" dirty="0">
                <a:latin typeface="Times New Roman"/>
                <a:cs typeface="Times New Roman"/>
              </a:rPr>
              <a:t>,</a:t>
            </a:r>
            <a:r>
              <a:rPr sz="2600" spc="-85" dirty="0">
                <a:latin typeface="Times New Roman"/>
                <a:cs typeface="Times New Roman"/>
              </a:rPr>
              <a:t> </a:t>
            </a:r>
            <a:r>
              <a:rPr sz="2600" i="1" spc="95" dirty="0">
                <a:latin typeface="Times New Roman"/>
                <a:cs typeface="Times New Roman"/>
              </a:rPr>
              <a:t>y</a:t>
            </a:r>
            <a:r>
              <a:rPr sz="2600" spc="-5" dirty="0">
                <a:latin typeface="Times New Roman"/>
                <a:cs typeface="Times New Roman"/>
              </a:rPr>
              <a:t>)</a:t>
            </a:r>
            <a:r>
              <a:rPr sz="2600" spc="-55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Symbol"/>
                <a:cs typeface="Symbol"/>
              </a:rPr>
              <a:t></a:t>
            </a:r>
            <a:endParaRPr sz="2600">
              <a:latin typeface="Symbol"/>
              <a:cs typeface="Symbo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021824" y="1749301"/>
            <a:ext cx="135255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latin typeface="Times New Roman"/>
                <a:cs typeface="Times New Roman"/>
              </a:rPr>
              <a:t>ˆ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902603" y="1989396"/>
            <a:ext cx="31051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i="1" dirty="0">
                <a:latin typeface="Times New Roman"/>
                <a:cs typeface="Times New Roman"/>
              </a:rPr>
              <a:t>f</a:t>
            </a:r>
            <a:r>
              <a:rPr sz="1500" i="1" spc="-15" dirty="0">
                <a:latin typeface="Times New Roman"/>
                <a:cs typeface="Times New Roman"/>
              </a:rPr>
              <a:t>e</a:t>
            </a:r>
            <a:r>
              <a:rPr sz="1500" i="1" dirty="0">
                <a:latin typeface="Times New Roman"/>
                <a:cs typeface="Times New Roman"/>
              </a:rPr>
              <a:t>at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670296" y="1616975"/>
            <a:ext cx="487680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900" spc="-2220" baseline="-24572" dirty="0">
                <a:latin typeface="Microsoft Sans Serif"/>
                <a:cs typeface="Microsoft Sans Serif"/>
              </a:rPr>
              <a:t>𝑙</a:t>
            </a:r>
            <a:r>
              <a:rPr sz="1550" spc="-30" dirty="0">
                <a:latin typeface="Symbol"/>
                <a:cs typeface="Symbol"/>
              </a:rPr>
              <a:t></a:t>
            </a:r>
            <a:r>
              <a:rPr sz="1550" spc="-200" dirty="0">
                <a:latin typeface="Times New Roman"/>
                <a:cs typeface="Times New Roman"/>
              </a:rPr>
              <a:t> </a:t>
            </a:r>
            <a:r>
              <a:rPr sz="1500" dirty="0">
                <a:latin typeface="Times New Roman"/>
                <a:cs typeface="Times New Roman"/>
              </a:rPr>
              <a:t>,</a:t>
            </a:r>
            <a:r>
              <a:rPr sz="1500" spc="-30" dirty="0">
                <a:latin typeface="Times New Roman"/>
                <a:cs typeface="Times New Roman"/>
              </a:rPr>
              <a:t> </a:t>
            </a:r>
            <a:r>
              <a:rPr sz="1500" i="1" dirty="0">
                <a:latin typeface="Times New Roman"/>
                <a:cs typeface="Times New Roman"/>
              </a:rPr>
              <a:t>j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48890" y="1989396"/>
            <a:ext cx="7874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i="1" dirty="0">
                <a:latin typeface="Times New Roman"/>
                <a:cs typeface="Times New Roman"/>
              </a:rPr>
              <a:t>j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740019" y="1989396"/>
            <a:ext cx="7874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i="1" dirty="0">
                <a:latin typeface="Times New Roman"/>
                <a:cs typeface="Times New Roman"/>
              </a:rPr>
              <a:t>j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542789" y="1747071"/>
            <a:ext cx="1741170" cy="4432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318135" algn="l"/>
                <a:tab pos="1308735" algn="l"/>
              </a:tabLst>
            </a:pPr>
            <a:r>
              <a:rPr sz="2750" spc="-80" dirty="0">
                <a:latin typeface="Symbol"/>
                <a:cs typeface="Symbol"/>
              </a:rPr>
              <a:t></a:t>
            </a:r>
            <a:r>
              <a:rPr sz="2750" spc="-80" dirty="0">
                <a:latin typeface="Times New Roman"/>
                <a:cs typeface="Times New Roman"/>
              </a:rPr>
              <a:t>	</a:t>
            </a:r>
            <a:r>
              <a:rPr sz="2600" spc="-5" dirty="0">
                <a:latin typeface="Times New Roman"/>
                <a:cs typeface="Times New Roman"/>
              </a:rPr>
              <a:t>(</a:t>
            </a:r>
            <a:r>
              <a:rPr sz="2600" spc="-340" dirty="0">
                <a:latin typeface="Times New Roman"/>
                <a:cs typeface="Times New Roman"/>
              </a:rPr>
              <a:t> </a:t>
            </a:r>
            <a:r>
              <a:rPr sz="2600" i="1" spc="95" dirty="0">
                <a:latin typeface="Times New Roman"/>
                <a:cs typeface="Times New Roman"/>
              </a:rPr>
              <a:t>y</a:t>
            </a:r>
            <a:r>
              <a:rPr sz="2600" spc="-5" dirty="0">
                <a:latin typeface="Times New Roman"/>
                <a:cs typeface="Times New Roman"/>
              </a:rPr>
              <a:t>)</a:t>
            </a:r>
            <a:r>
              <a:rPr sz="2600" spc="-22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Symbol"/>
                <a:cs typeface="Symbol"/>
              </a:rPr>
              <a:t></a:t>
            </a:r>
            <a:r>
              <a:rPr sz="2600" spc="-415" dirty="0">
                <a:latin typeface="Times New Roman"/>
                <a:cs typeface="Times New Roman"/>
              </a:rPr>
              <a:t> </a:t>
            </a:r>
            <a:r>
              <a:rPr sz="2750" spc="-80" dirty="0">
                <a:latin typeface="Symbol"/>
                <a:cs typeface="Symbol"/>
              </a:rPr>
              <a:t></a:t>
            </a:r>
            <a:r>
              <a:rPr sz="2750" dirty="0">
                <a:latin typeface="Times New Roman"/>
                <a:cs typeface="Times New Roman"/>
              </a:rPr>
              <a:t>	</a:t>
            </a:r>
            <a:r>
              <a:rPr sz="2600" spc="-5" dirty="0">
                <a:latin typeface="Times New Roman"/>
                <a:cs typeface="Times New Roman"/>
              </a:rPr>
              <a:t>(</a:t>
            </a:r>
            <a:r>
              <a:rPr sz="2600" spc="-340" dirty="0">
                <a:latin typeface="Times New Roman"/>
                <a:cs typeface="Times New Roman"/>
              </a:rPr>
              <a:t> </a:t>
            </a:r>
            <a:r>
              <a:rPr sz="2600" i="1" spc="95" dirty="0">
                <a:latin typeface="Times New Roman"/>
                <a:cs typeface="Times New Roman"/>
              </a:rPr>
              <a:t>y</a:t>
            </a:r>
            <a:r>
              <a:rPr sz="2600" spc="-5" dirty="0">
                <a:latin typeface="Times New Roman"/>
                <a:cs typeface="Times New Roman"/>
              </a:rPr>
              <a:t>)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570564" y="2247321"/>
            <a:ext cx="81216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99415" algn="l"/>
                <a:tab pos="745490" algn="l"/>
              </a:tabLst>
            </a:pPr>
            <a:r>
              <a:rPr sz="1500" i="1" dirty="0">
                <a:latin typeface="Times New Roman"/>
                <a:cs typeface="Times New Roman"/>
              </a:rPr>
              <a:t>j	j	j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313590" y="2022798"/>
            <a:ext cx="992505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i="1" spc="-5" dirty="0">
                <a:latin typeface="Times New Roman"/>
                <a:cs typeface="Times New Roman"/>
              </a:rPr>
              <a:t>C</a:t>
            </a:r>
            <a:r>
              <a:rPr sz="2600" i="1" spc="290" dirty="0">
                <a:latin typeface="Times New Roman"/>
                <a:cs typeface="Times New Roman"/>
              </a:rPr>
              <a:t> </a:t>
            </a:r>
            <a:r>
              <a:rPr sz="2600" i="1" spc="-5" dirty="0">
                <a:latin typeface="Times New Roman"/>
                <a:cs typeface="Times New Roman"/>
              </a:rPr>
              <a:t>H</a:t>
            </a:r>
            <a:r>
              <a:rPr sz="2600" i="1" spc="155" dirty="0">
                <a:latin typeface="Times New Roman"/>
                <a:cs typeface="Times New Roman"/>
              </a:rPr>
              <a:t> </a:t>
            </a:r>
            <a:r>
              <a:rPr sz="2600" i="1" spc="-5" dirty="0">
                <a:latin typeface="Times New Roman"/>
                <a:cs typeface="Times New Roman"/>
              </a:rPr>
              <a:t>W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90424" y="2935212"/>
            <a:ext cx="35521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rial MT"/>
                <a:cs typeface="Arial MT"/>
              </a:rPr>
              <a:t>Style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Reconstruction</a:t>
            </a:r>
            <a:r>
              <a:rPr sz="2400" spc="-5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Loss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4697481" y="3948684"/>
            <a:ext cx="1085850" cy="0"/>
          </a:xfrm>
          <a:custGeom>
            <a:avLst/>
            <a:gdLst/>
            <a:ahLst/>
            <a:cxnLst/>
            <a:rect l="l" t="t" r="r" b="b"/>
            <a:pathLst>
              <a:path w="1085850">
                <a:moveTo>
                  <a:pt x="0" y="0"/>
                </a:moveTo>
                <a:lnTo>
                  <a:pt x="1085403" y="0"/>
                </a:lnTo>
              </a:path>
            </a:pathLst>
          </a:custGeom>
          <a:ln w="159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146478" y="3490940"/>
            <a:ext cx="186690" cy="4127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500" spc="15" dirty="0">
                <a:latin typeface="Times New Roman"/>
                <a:cs typeface="Times New Roman"/>
              </a:rPr>
              <a:t>1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853915" y="3450635"/>
            <a:ext cx="660400" cy="24955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  <a:tabLst>
                <a:tab pos="410845" algn="l"/>
              </a:tabLst>
            </a:pPr>
            <a:r>
              <a:rPr sz="1450" i="1" spc="10" dirty="0">
                <a:latin typeface="Times New Roman"/>
                <a:cs typeface="Times New Roman"/>
              </a:rPr>
              <a:t>H</a:t>
            </a:r>
            <a:r>
              <a:rPr sz="1450" i="1" spc="-70" dirty="0">
                <a:latin typeface="Times New Roman"/>
                <a:cs typeface="Times New Roman"/>
              </a:rPr>
              <a:t> </a:t>
            </a:r>
            <a:r>
              <a:rPr sz="1575" i="1" baseline="-21164" dirty="0">
                <a:latin typeface="Times New Roman"/>
                <a:cs typeface="Times New Roman"/>
              </a:rPr>
              <a:t>j	</a:t>
            </a:r>
            <a:r>
              <a:rPr sz="1450" i="1" spc="75" dirty="0">
                <a:latin typeface="Times New Roman"/>
                <a:cs typeface="Times New Roman"/>
              </a:rPr>
              <a:t>W</a:t>
            </a:r>
            <a:r>
              <a:rPr sz="1575" i="1" spc="112" baseline="-21164" dirty="0">
                <a:latin typeface="Times New Roman"/>
                <a:cs typeface="Times New Roman"/>
              </a:rPr>
              <a:t>j</a:t>
            </a:r>
            <a:endParaRPr sz="1575" baseline="-21164">
              <a:latin typeface="Times New Roman"/>
              <a:cs typeface="Times New Roman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3508664" y="3913316"/>
            <a:ext cx="77470" cy="24955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450" i="1" dirty="0">
                <a:latin typeface="Times New Roman"/>
                <a:cs typeface="Times New Roman"/>
              </a:rPr>
              <a:t>j</a:t>
            </a:r>
            <a:endParaRPr sz="145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4035123" y="3957869"/>
            <a:ext cx="255904" cy="24955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450" i="1" spc="100" dirty="0">
                <a:latin typeface="Times New Roman"/>
                <a:cs typeface="Times New Roman"/>
              </a:rPr>
              <a:t>c</a:t>
            </a:r>
            <a:r>
              <a:rPr sz="1450" spc="50" dirty="0">
                <a:latin typeface="Times New Roman"/>
                <a:cs typeface="Times New Roman"/>
              </a:rPr>
              <a:t>,</a:t>
            </a:r>
            <a:r>
              <a:rPr sz="1450" i="1" spc="5" dirty="0">
                <a:latin typeface="Times New Roman"/>
                <a:cs typeface="Times New Roman"/>
              </a:rPr>
              <a:t>c</a:t>
            </a:r>
            <a:endParaRPr sz="145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247651" y="3694149"/>
            <a:ext cx="804545" cy="4127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401955" algn="l"/>
              </a:tabLst>
            </a:pPr>
            <a:r>
              <a:rPr sz="2500" i="1" spc="25" dirty="0">
                <a:latin typeface="Times New Roman"/>
                <a:cs typeface="Times New Roman"/>
              </a:rPr>
              <a:t>G	</a:t>
            </a:r>
            <a:r>
              <a:rPr sz="2500" spc="195" dirty="0">
                <a:latin typeface="Times New Roman"/>
                <a:cs typeface="Times New Roman"/>
              </a:rPr>
              <a:t>(</a:t>
            </a:r>
            <a:r>
              <a:rPr sz="2500" i="1" spc="75" dirty="0">
                <a:latin typeface="Times New Roman"/>
                <a:cs typeface="Times New Roman"/>
              </a:rPr>
              <a:t>x</a:t>
            </a:r>
            <a:r>
              <a:rPr sz="2500" spc="10" dirty="0">
                <a:latin typeface="Times New Roman"/>
                <a:cs typeface="Times New Roman"/>
              </a:rPr>
              <a:t>)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772525" y="3913316"/>
            <a:ext cx="77470" cy="24955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450" i="1" dirty="0">
                <a:latin typeface="Times New Roman"/>
                <a:cs typeface="Times New Roman"/>
              </a:rPr>
              <a:t>j</a:t>
            </a:r>
            <a:endParaRPr sz="145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270322" y="3913316"/>
            <a:ext cx="727075" cy="24955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662305" algn="l"/>
              </a:tabLst>
            </a:pPr>
            <a:r>
              <a:rPr sz="1450" i="1" spc="90" dirty="0">
                <a:latin typeface="Times New Roman"/>
                <a:cs typeface="Times New Roman"/>
              </a:rPr>
              <a:t>h</a:t>
            </a:r>
            <a:r>
              <a:rPr sz="1450" spc="85" dirty="0">
                <a:latin typeface="Times New Roman"/>
                <a:cs typeface="Times New Roman"/>
              </a:rPr>
              <a:t>,</a:t>
            </a:r>
            <a:r>
              <a:rPr sz="1450" i="1" spc="55" dirty="0">
                <a:latin typeface="Times New Roman"/>
                <a:cs typeface="Times New Roman"/>
              </a:rPr>
              <a:t>w</a:t>
            </a:r>
            <a:r>
              <a:rPr sz="1450" spc="45" dirty="0">
                <a:latin typeface="Times New Roman"/>
                <a:cs typeface="Times New Roman"/>
              </a:rPr>
              <a:t>,</a:t>
            </a:r>
            <a:r>
              <a:rPr sz="1450" i="1" spc="5" dirty="0">
                <a:latin typeface="Times New Roman"/>
                <a:cs typeface="Times New Roman"/>
              </a:rPr>
              <a:t>c</a:t>
            </a:r>
            <a:r>
              <a:rPr sz="1450" i="1" dirty="0">
                <a:latin typeface="Times New Roman"/>
                <a:cs typeface="Times New Roman"/>
              </a:rPr>
              <a:t>	j</a:t>
            </a:r>
            <a:endParaRPr sz="145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8417873" y="3957869"/>
            <a:ext cx="454659" cy="24955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450" i="1" spc="90" dirty="0">
                <a:latin typeface="Times New Roman"/>
                <a:cs typeface="Times New Roman"/>
              </a:rPr>
              <a:t>h</a:t>
            </a:r>
            <a:r>
              <a:rPr sz="1450" spc="85" dirty="0">
                <a:latin typeface="Times New Roman"/>
                <a:cs typeface="Times New Roman"/>
              </a:rPr>
              <a:t>,</a:t>
            </a:r>
            <a:r>
              <a:rPr sz="1450" i="1" spc="55" dirty="0">
                <a:latin typeface="Times New Roman"/>
                <a:cs typeface="Times New Roman"/>
              </a:rPr>
              <a:t>w</a:t>
            </a:r>
            <a:r>
              <a:rPr sz="1450" spc="45" dirty="0">
                <a:latin typeface="Times New Roman"/>
                <a:cs typeface="Times New Roman"/>
              </a:rPr>
              <a:t>,</a:t>
            </a:r>
            <a:r>
              <a:rPr sz="1450" i="1" spc="10" dirty="0">
                <a:latin typeface="Times New Roman"/>
                <a:cs typeface="Times New Roman"/>
              </a:rPr>
              <a:t>c</a:t>
            </a:r>
            <a:endParaRPr sz="145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6571019" y="3676717"/>
            <a:ext cx="714375" cy="4337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11150" algn="l"/>
              </a:tabLst>
            </a:pPr>
            <a:r>
              <a:rPr sz="2650" spc="-60" dirty="0">
                <a:latin typeface="Symbol"/>
                <a:cs typeface="Symbol"/>
              </a:rPr>
              <a:t></a:t>
            </a:r>
            <a:r>
              <a:rPr sz="2650" spc="-60" dirty="0">
                <a:latin typeface="Times New Roman"/>
                <a:cs typeface="Times New Roman"/>
              </a:rPr>
              <a:t>	</a:t>
            </a:r>
            <a:r>
              <a:rPr sz="2500" spc="190" dirty="0">
                <a:latin typeface="Times New Roman"/>
                <a:cs typeface="Times New Roman"/>
              </a:rPr>
              <a:t>(</a:t>
            </a:r>
            <a:r>
              <a:rPr sz="2500" i="1" spc="80" dirty="0">
                <a:latin typeface="Times New Roman"/>
                <a:cs typeface="Times New Roman"/>
              </a:rPr>
              <a:t>x</a:t>
            </a:r>
            <a:r>
              <a:rPr sz="2500" spc="10" dirty="0">
                <a:latin typeface="Times New Roman"/>
                <a:cs typeface="Times New Roman"/>
              </a:rPr>
              <a:t>)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7718577" y="3676717"/>
            <a:ext cx="714375" cy="4337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11150" algn="l"/>
              </a:tabLst>
            </a:pPr>
            <a:r>
              <a:rPr sz="2650" spc="-60" dirty="0">
                <a:latin typeface="Symbol"/>
                <a:cs typeface="Symbol"/>
              </a:rPr>
              <a:t></a:t>
            </a:r>
            <a:r>
              <a:rPr sz="2650" spc="-60" dirty="0">
                <a:latin typeface="Times New Roman"/>
                <a:cs typeface="Times New Roman"/>
              </a:rPr>
              <a:t>	</a:t>
            </a:r>
            <a:r>
              <a:rPr sz="2500" spc="190" dirty="0">
                <a:latin typeface="Times New Roman"/>
                <a:cs typeface="Times New Roman"/>
              </a:rPr>
              <a:t>(</a:t>
            </a:r>
            <a:r>
              <a:rPr sz="2500" i="1" spc="80" dirty="0">
                <a:latin typeface="Times New Roman"/>
                <a:cs typeface="Times New Roman"/>
              </a:rPr>
              <a:t>x</a:t>
            </a:r>
            <a:r>
              <a:rPr sz="2500" spc="10" dirty="0">
                <a:latin typeface="Times New Roman"/>
                <a:cs typeface="Times New Roman"/>
              </a:rPr>
              <a:t>)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945851" y="4165348"/>
            <a:ext cx="794385" cy="24955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391160" algn="l"/>
                <a:tab pos="728980" algn="l"/>
              </a:tabLst>
            </a:pPr>
            <a:r>
              <a:rPr sz="1450" i="1" dirty="0">
                <a:latin typeface="Times New Roman"/>
                <a:cs typeface="Times New Roman"/>
              </a:rPr>
              <a:t>j	j	j</a:t>
            </a:r>
            <a:endParaRPr sz="1450">
              <a:latin typeface="Times New Roman"/>
              <a:cs typeface="Times New Roman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4694670" y="3945980"/>
            <a:ext cx="970915" cy="4127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500" i="1" spc="25" dirty="0">
                <a:latin typeface="Times New Roman"/>
                <a:cs typeface="Times New Roman"/>
              </a:rPr>
              <a:t>C</a:t>
            </a:r>
            <a:r>
              <a:rPr sz="2500" i="1" spc="295" dirty="0">
                <a:latin typeface="Times New Roman"/>
                <a:cs typeface="Times New Roman"/>
              </a:rPr>
              <a:t> </a:t>
            </a:r>
            <a:r>
              <a:rPr sz="2500" i="1" spc="25" dirty="0">
                <a:latin typeface="Times New Roman"/>
                <a:cs typeface="Times New Roman"/>
              </a:rPr>
              <a:t>H</a:t>
            </a:r>
            <a:r>
              <a:rPr sz="2500" i="1" spc="160" dirty="0">
                <a:latin typeface="Times New Roman"/>
                <a:cs typeface="Times New Roman"/>
              </a:rPr>
              <a:t> </a:t>
            </a:r>
            <a:r>
              <a:rPr sz="2500" i="1" spc="30" dirty="0">
                <a:latin typeface="Times New Roman"/>
                <a:cs typeface="Times New Roman"/>
              </a:rPr>
              <a:t>W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3487733" y="3675675"/>
            <a:ext cx="122555" cy="2616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50" spc="-45" dirty="0">
                <a:latin typeface="Symbol"/>
                <a:cs typeface="Symbol"/>
              </a:rPr>
              <a:t></a:t>
            </a:r>
            <a:endParaRPr sz="1550">
              <a:latin typeface="Symbol"/>
              <a:cs typeface="Symbo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266740" y="3925907"/>
            <a:ext cx="59055" cy="1879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050" dirty="0">
                <a:latin typeface="Symbol"/>
                <a:cs typeface="Symbol"/>
              </a:rPr>
              <a:t></a:t>
            </a:r>
            <a:endParaRPr sz="1050">
              <a:latin typeface="Symbol"/>
              <a:cs typeface="Symbo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8846722" y="3925907"/>
            <a:ext cx="59055" cy="1879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050" dirty="0">
                <a:latin typeface="Symbol"/>
                <a:cs typeface="Symbol"/>
              </a:rPr>
              <a:t></a:t>
            </a:r>
            <a:endParaRPr sz="1050">
              <a:latin typeface="Symbol"/>
              <a:cs typeface="Symbo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5857511" y="4135894"/>
            <a:ext cx="716915" cy="24955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450" i="1" spc="10" dirty="0">
                <a:latin typeface="Times New Roman"/>
                <a:cs typeface="Times New Roman"/>
              </a:rPr>
              <a:t>h</a:t>
            </a:r>
            <a:r>
              <a:rPr sz="1450" spc="10" dirty="0">
                <a:latin typeface="Symbol"/>
                <a:cs typeface="Symbol"/>
              </a:rPr>
              <a:t></a:t>
            </a:r>
            <a:r>
              <a:rPr sz="1450" spc="10" dirty="0">
                <a:latin typeface="Times New Roman"/>
                <a:cs typeface="Times New Roman"/>
              </a:rPr>
              <a:t>1</a:t>
            </a:r>
            <a:r>
              <a:rPr sz="1450" spc="210" dirty="0">
                <a:latin typeface="Times New Roman"/>
                <a:cs typeface="Times New Roman"/>
              </a:rPr>
              <a:t> </a:t>
            </a:r>
            <a:r>
              <a:rPr sz="1450" i="1" dirty="0">
                <a:latin typeface="Times New Roman"/>
                <a:cs typeface="Times New Roman"/>
              </a:rPr>
              <a:t>w</a:t>
            </a:r>
            <a:r>
              <a:rPr sz="1450" dirty="0">
                <a:latin typeface="Symbol"/>
                <a:cs typeface="Symbol"/>
              </a:rPr>
              <a:t></a:t>
            </a:r>
            <a:r>
              <a:rPr sz="1450" dirty="0">
                <a:latin typeface="Times New Roman"/>
                <a:cs typeface="Times New Roman"/>
              </a:rPr>
              <a:t>1</a:t>
            </a:r>
            <a:endParaRPr sz="1450">
              <a:latin typeface="Times New Roman"/>
              <a:cs typeface="Times New Roman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4427914" y="3694149"/>
            <a:ext cx="202565" cy="4127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500" spc="20" dirty="0">
                <a:latin typeface="Symbol"/>
                <a:cs typeface="Symbol"/>
              </a:rPr>
              <a:t></a:t>
            </a:r>
            <a:endParaRPr sz="2500">
              <a:latin typeface="Symbol"/>
              <a:cs typeface="Symbo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5823074" y="3606820"/>
            <a:ext cx="773430" cy="6064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800" spc="325" dirty="0">
                <a:latin typeface="Symbol"/>
                <a:cs typeface="Symbol"/>
              </a:rPr>
              <a:t></a:t>
            </a:r>
            <a:r>
              <a:rPr sz="3800" spc="145" dirty="0">
                <a:latin typeface="Symbol"/>
                <a:cs typeface="Symbol"/>
              </a:rPr>
              <a:t></a:t>
            </a:r>
            <a:endParaRPr sz="3800">
              <a:latin typeface="Symbol"/>
              <a:cs typeface="Symbol"/>
            </a:endParaRPr>
          </a:p>
        </p:txBody>
      </p:sp>
      <p:grpSp>
        <p:nvGrpSpPr>
          <p:cNvPr id="43" name="object 43"/>
          <p:cNvGrpSpPr/>
          <p:nvPr/>
        </p:nvGrpSpPr>
        <p:grpSpPr>
          <a:xfrm>
            <a:off x="5783884" y="4809420"/>
            <a:ext cx="62865" cy="450850"/>
            <a:chOff x="5783884" y="4809420"/>
            <a:chExt cx="62865" cy="450850"/>
          </a:xfrm>
        </p:grpSpPr>
        <p:sp>
          <p:nvSpPr>
            <p:cNvPr id="44" name="object 44"/>
            <p:cNvSpPr/>
            <p:nvPr/>
          </p:nvSpPr>
          <p:spPr>
            <a:xfrm>
              <a:off x="5838576" y="4809420"/>
              <a:ext cx="0" cy="450850"/>
            </a:xfrm>
            <a:custGeom>
              <a:avLst/>
              <a:gdLst/>
              <a:ahLst/>
              <a:cxnLst/>
              <a:rect l="l" t="t" r="r" b="b"/>
              <a:pathLst>
                <a:path h="450850">
                  <a:moveTo>
                    <a:pt x="0" y="0"/>
                  </a:moveTo>
                  <a:lnTo>
                    <a:pt x="0" y="450532"/>
                  </a:lnTo>
                </a:path>
              </a:pathLst>
            </a:custGeom>
            <a:ln w="1562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5791697" y="4809420"/>
              <a:ext cx="0" cy="450850"/>
            </a:xfrm>
            <a:custGeom>
              <a:avLst/>
              <a:gdLst/>
              <a:ahLst/>
              <a:cxnLst/>
              <a:rect l="l" t="t" r="r" b="b"/>
              <a:pathLst>
                <a:path h="450850">
                  <a:moveTo>
                    <a:pt x="0" y="0"/>
                  </a:moveTo>
                  <a:lnTo>
                    <a:pt x="0" y="450532"/>
                  </a:lnTo>
                </a:path>
              </a:pathLst>
            </a:custGeom>
            <a:ln w="1562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46" name="object 46"/>
          <p:cNvGrpSpPr/>
          <p:nvPr/>
        </p:nvGrpSpPr>
        <p:grpSpPr>
          <a:xfrm>
            <a:off x="7718249" y="4809420"/>
            <a:ext cx="62865" cy="450850"/>
            <a:chOff x="7718249" y="4809420"/>
            <a:chExt cx="62865" cy="450850"/>
          </a:xfrm>
        </p:grpSpPr>
        <p:sp>
          <p:nvSpPr>
            <p:cNvPr id="47" name="object 47"/>
            <p:cNvSpPr/>
            <p:nvPr/>
          </p:nvSpPr>
          <p:spPr>
            <a:xfrm>
              <a:off x="7772941" y="4809420"/>
              <a:ext cx="0" cy="450850"/>
            </a:xfrm>
            <a:custGeom>
              <a:avLst/>
              <a:gdLst/>
              <a:ahLst/>
              <a:cxnLst/>
              <a:rect l="l" t="t" r="r" b="b"/>
              <a:pathLst>
                <a:path h="450850">
                  <a:moveTo>
                    <a:pt x="0" y="0"/>
                  </a:moveTo>
                  <a:lnTo>
                    <a:pt x="0" y="450532"/>
                  </a:lnTo>
                </a:path>
              </a:pathLst>
            </a:custGeom>
            <a:ln w="1562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7726062" y="4809420"/>
              <a:ext cx="0" cy="450850"/>
            </a:xfrm>
            <a:custGeom>
              <a:avLst/>
              <a:gdLst/>
              <a:ahLst/>
              <a:cxnLst/>
              <a:rect l="l" t="t" r="r" b="b"/>
              <a:pathLst>
                <a:path h="450850">
                  <a:moveTo>
                    <a:pt x="0" y="0"/>
                  </a:moveTo>
                  <a:lnTo>
                    <a:pt x="0" y="450532"/>
                  </a:lnTo>
                </a:path>
              </a:pathLst>
            </a:custGeom>
            <a:ln w="1562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9" name="object 49"/>
          <p:cNvSpPr txBox="1"/>
          <p:nvPr/>
        </p:nvSpPr>
        <p:spPr>
          <a:xfrm>
            <a:off x="4376786" y="4999834"/>
            <a:ext cx="361950" cy="2438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400" spc="5" dirty="0">
                <a:latin typeface="Times New Roman"/>
                <a:cs typeface="Times New Roman"/>
              </a:rPr>
              <a:t>s</a:t>
            </a:r>
            <a:r>
              <a:rPr sz="1400" spc="10" dirty="0">
                <a:latin typeface="Times New Roman"/>
                <a:cs typeface="Times New Roman"/>
              </a:rPr>
              <a:t>t</a:t>
            </a:r>
            <a:r>
              <a:rPr sz="1400" spc="-35" dirty="0">
                <a:latin typeface="Times New Roman"/>
                <a:cs typeface="Times New Roman"/>
              </a:rPr>
              <a:t>y</a:t>
            </a:r>
            <a:r>
              <a:rPr sz="1400" spc="-15" dirty="0">
                <a:latin typeface="Times New Roman"/>
                <a:cs typeface="Times New Roman"/>
              </a:rPr>
              <a:t>l</a:t>
            </a:r>
            <a:r>
              <a:rPr sz="1400" spc="15" dirty="0">
                <a:latin typeface="Times New Roman"/>
                <a:cs typeface="Times New Roman"/>
              </a:rPr>
              <a:t>e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79801" y="6461552"/>
            <a:ext cx="1006538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5" dirty="0">
                <a:latin typeface="Arial MT"/>
                <a:cs typeface="Arial MT"/>
              </a:rPr>
              <a:t>Johnson</a:t>
            </a:r>
            <a:r>
              <a:rPr sz="1800" spc="-6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et</a:t>
            </a:r>
            <a:r>
              <a:rPr sz="1800" spc="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al,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“Perceptual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spc="5" dirty="0">
                <a:latin typeface="Arial MT"/>
                <a:cs typeface="Arial MT"/>
              </a:rPr>
              <a:t>Losses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for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Real-Time </a:t>
            </a:r>
            <a:r>
              <a:rPr sz="1800" spc="-5" dirty="0">
                <a:latin typeface="Arial MT"/>
                <a:cs typeface="Arial MT"/>
              </a:rPr>
              <a:t>Style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Transfer</a:t>
            </a:r>
            <a:r>
              <a:rPr sz="1800" spc="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and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Super-Resolution”,</a:t>
            </a:r>
            <a:r>
              <a:rPr sz="1800" spc="-8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ECCV</a:t>
            </a:r>
            <a:r>
              <a:rPr sz="1800" spc="5" dirty="0">
                <a:latin typeface="Arial MT"/>
                <a:cs typeface="Arial MT"/>
              </a:rPr>
              <a:t> 2016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6106330" y="4999921"/>
            <a:ext cx="1129030" cy="2438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1064895" algn="l"/>
              </a:tabLst>
            </a:pPr>
            <a:r>
              <a:rPr sz="1400" i="1" spc="10" dirty="0">
                <a:latin typeface="Times New Roman"/>
                <a:cs typeface="Times New Roman"/>
              </a:rPr>
              <a:t>j	j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7795563" y="5079390"/>
            <a:ext cx="137160" cy="2438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400" i="1" spc="20" dirty="0">
                <a:latin typeface="Times New Roman"/>
                <a:cs typeface="Times New Roman"/>
              </a:rPr>
              <a:t>F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4724745" y="4786111"/>
            <a:ext cx="3208020" cy="4032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  <a:tabLst>
                <a:tab pos="1137920" algn="l"/>
              </a:tabLst>
            </a:pPr>
            <a:r>
              <a:rPr sz="2450" spc="10" dirty="0">
                <a:latin typeface="Times New Roman"/>
                <a:cs typeface="Times New Roman"/>
              </a:rPr>
              <a:t>(</a:t>
            </a:r>
            <a:r>
              <a:rPr sz="2450" spc="-315" dirty="0">
                <a:latin typeface="Times New Roman"/>
                <a:cs typeface="Times New Roman"/>
              </a:rPr>
              <a:t> </a:t>
            </a:r>
            <a:r>
              <a:rPr sz="2450" i="1" spc="-910" dirty="0">
                <a:latin typeface="Times New Roman"/>
                <a:cs typeface="Times New Roman"/>
              </a:rPr>
              <a:t>y</a:t>
            </a:r>
            <a:r>
              <a:rPr sz="3675" spc="247" baseline="2267" dirty="0">
                <a:latin typeface="Times New Roman"/>
                <a:cs typeface="Times New Roman"/>
              </a:rPr>
              <a:t>ˆ</a:t>
            </a:r>
            <a:r>
              <a:rPr sz="2450" spc="5" dirty="0">
                <a:latin typeface="Times New Roman"/>
                <a:cs typeface="Times New Roman"/>
              </a:rPr>
              <a:t>,</a:t>
            </a:r>
            <a:r>
              <a:rPr sz="2450" spc="-70" dirty="0">
                <a:latin typeface="Times New Roman"/>
                <a:cs typeface="Times New Roman"/>
              </a:rPr>
              <a:t> </a:t>
            </a:r>
            <a:r>
              <a:rPr sz="2450" i="1" spc="114" dirty="0">
                <a:latin typeface="Times New Roman"/>
                <a:cs typeface="Times New Roman"/>
              </a:rPr>
              <a:t>y</a:t>
            </a:r>
            <a:r>
              <a:rPr sz="2450" spc="10" dirty="0">
                <a:latin typeface="Times New Roman"/>
                <a:cs typeface="Times New Roman"/>
              </a:rPr>
              <a:t>)</a:t>
            </a:r>
            <a:r>
              <a:rPr sz="2450" spc="-45" dirty="0">
                <a:latin typeface="Times New Roman"/>
                <a:cs typeface="Times New Roman"/>
              </a:rPr>
              <a:t> </a:t>
            </a:r>
            <a:r>
              <a:rPr sz="2450" spc="20" dirty="0">
                <a:latin typeface="Symbol"/>
                <a:cs typeface="Symbol"/>
              </a:rPr>
              <a:t></a:t>
            </a:r>
            <a:r>
              <a:rPr sz="2450" dirty="0">
                <a:latin typeface="Times New Roman"/>
                <a:cs typeface="Times New Roman"/>
              </a:rPr>
              <a:t>	</a:t>
            </a:r>
            <a:r>
              <a:rPr sz="2450" i="1" spc="80" dirty="0">
                <a:latin typeface="Times New Roman"/>
                <a:cs typeface="Times New Roman"/>
              </a:rPr>
              <a:t>G</a:t>
            </a:r>
            <a:r>
              <a:rPr sz="2250" spc="-52" baseline="40740" dirty="0">
                <a:latin typeface="Symbol"/>
                <a:cs typeface="Symbol"/>
              </a:rPr>
              <a:t></a:t>
            </a:r>
            <a:r>
              <a:rPr sz="2250" spc="37" baseline="40740" dirty="0">
                <a:latin typeface="Times New Roman"/>
                <a:cs typeface="Times New Roman"/>
              </a:rPr>
              <a:t> </a:t>
            </a:r>
            <a:r>
              <a:rPr sz="2450" spc="10" dirty="0">
                <a:latin typeface="Times New Roman"/>
                <a:cs typeface="Times New Roman"/>
              </a:rPr>
              <a:t>(</a:t>
            </a:r>
            <a:r>
              <a:rPr sz="2450" spc="-320" dirty="0">
                <a:latin typeface="Times New Roman"/>
                <a:cs typeface="Times New Roman"/>
              </a:rPr>
              <a:t> </a:t>
            </a:r>
            <a:r>
              <a:rPr sz="2450" i="1" spc="-910" dirty="0">
                <a:latin typeface="Times New Roman"/>
                <a:cs typeface="Times New Roman"/>
              </a:rPr>
              <a:t>y</a:t>
            </a:r>
            <a:r>
              <a:rPr sz="3675" spc="300" baseline="2267" dirty="0">
                <a:latin typeface="Times New Roman"/>
                <a:cs typeface="Times New Roman"/>
              </a:rPr>
              <a:t>ˆ</a:t>
            </a:r>
            <a:r>
              <a:rPr sz="2450" spc="10" dirty="0">
                <a:latin typeface="Times New Roman"/>
                <a:cs typeface="Times New Roman"/>
              </a:rPr>
              <a:t>)</a:t>
            </a:r>
            <a:r>
              <a:rPr sz="2450" spc="-200" dirty="0">
                <a:latin typeface="Times New Roman"/>
                <a:cs typeface="Times New Roman"/>
              </a:rPr>
              <a:t> </a:t>
            </a:r>
            <a:r>
              <a:rPr sz="2450" spc="20" dirty="0">
                <a:latin typeface="Symbol"/>
                <a:cs typeface="Symbol"/>
              </a:rPr>
              <a:t></a:t>
            </a:r>
            <a:r>
              <a:rPr sz="2450" spc="-270" dirty="0">
                <a:latin typeface="Times New Roman"/>
                <a:cs typeface="Times New Roman"/>
              </a:rPr>
              <a:t> </a:t>
            </a:r>
            <a:r>
              <a:rPr sz="2450" i="1" spc="80" dirty="0">
                <a:latin typeface="Times New Roman"/>
                <a:cs typeface="Times New Roman"/>
              </a:rPr>
              <a:t>G</a:t>
            </a:r>
            <a:r>
              <a:rPr sz="2250" spc="-52" baseline="40740" dirty="0">
                <a:latin typeface="Symbol"/>
                <a:cs typeface="Symbol"/>
              </a:rPr>
              <a:t></a:t>
            </a:r>
            <a:r>
              <a:rPr sz="2250" spc="37" baseline="40740" dirty="0">
                <a:latin typeface="Times New Roman"/>
                <a:cs typeface="Times New Roman"/>
              </a:rPr>
              <a:t> </a:t>
            </a:r>
            <a:r>
              <a:rPr sz="2450" spc="10" dirty="0">
                <a:latin typeface="Times New Roman"/>
                <a:cs typeface="Times New Roman"/>
              </a:rPr>
              <a:t>(</a:t>
            </a:r>
            <a:r>
              <a:rPr sz="2450" spc="-320" dirty="0">
                <a:latin typeface="Times New Roman"/>
                <a:cs typeface="Times New Roman"/>
              </a:rPr>
              <a:t> </a:t>
            </a:r>
            <a:r>
              <a:rPr sz="2450" i="1" spc="114" dirty="0">
                <a:latin typeface="Times New Roman"/>
                <a:cs typeface="Times New Roman"/>
              </a:rPr>
              <a:t>y</a:t>
            </a:r>
            <a:r>
              <a:rPr sz="2450" spc="10" dirty="0">
                <a:latin typeface="Times New Roman"/>
                <a:cs typeface="Times New Roman"/>
              </a:rPr>
              <a:t>)</a:t>
            </a:r>
            <a:r>
              <a:rPr sz="2450" spc="210" dirty="0">
                <a:latin typeface="Times New Roman"/>
                <a:cs typeface="Times New Roman"/>
              </a:rPr>
              <a:t> </a:t>
            </a:r>
            <a:r>
              <a:rPr sz="2100" spc="22" baseline="71428" dirty="0">
                <a:latin typeface="Times New Roman"/>
                <a:cs typeface="Times New Roman"/>
              </a:rPr>
              <a:t>2</a:t>
            </a:r>
            <a:endParaRPr sz="2100" baseline="71428">
              <a:latin typeface="Times New Roman"/>
              <a:cs typeface="Times New Roman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4192739" y="4645180"/>
            <a:ext cx="469900" cy="4032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3675" spc="-2077" baseline="-24943" dirty="0">
                <a:latin typeface="Microsoft Sans Serif"/>
                <a:cs typeface="Microsoft Sans Serif"/>
              </a:rPr>
              <a:t>𝑙</a:t>
            </a:r>
            <a:r>
              <a:rPr sz="1500" spc="-35" dirty="0">
                <a:latin typeface="Symbol"/>
                <a:cs typeface="Symbol"/>
              </a:rPr>
              <a:t></a:t>
            </a:r>
            <a:r>
              <a:rPr sz="1500" spc="-195" dirty="0">
                <a:latin typeface="Times New Roman"/>
                <a:cs typeface="Times New Roman"/>
              </a:rPr>
              <a:t> </a:t>
            </a:r>
            <a:r>
              <a:rPr sz="1400" spc="5" dirty="0">
                <a:latin typeface="Times New Roman"/>
                <a:cs typeface="Times New Roman"/>
              </a:rPr>
              <a:t>,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i="1" spc="10" dirty="0">
                <a:latin typeface="Times New Roman"/>
                <a:cs typeface="Times New Roman"/>
              </a:rPr>
              <a:t>j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521</Words>
  <Application>Microsoft Office PowerPoint</Application>
  <PresentationFormat>Widescreen</PresentationFormat>
  <Paragraphs>93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SimSun</vt:lpstr>
      <vt:lpstr>Arial</vt:lpstr>
      <vt:lpstr>Arial MT</vt:lpstr>
      <vt:lpstr>Calibri</vt:lpstr>
      <vt:lpstr>Microsoft Sans Serif</vt:lpstr>
      <vt:lpstr>Symbol</vt:lpstr>
      <vt:lpstr>Times New Roman</vt:lpstr>
      <vt:lpstr>Office Theme</vt:lpstr>
      <vt:lpstr>Neural Style Transfer</vt:lpstr>
      <vt:lpstr>Image-Based Neural Style Transfer</vt:lpstr>
      <vt:lpstr>Image-Based Neural Style Transfer</vt:lpstr>
      <vt:lpstr>PowerPoint Presentation</vt:lpstr>
      <vt:lpstr>Image-Based Neural Style Transfer</vt:lpstr>
      <vt:lpstr>Image-Based Neural Style Transfer</vt:lpstr>
      <vt:lpstr>Fast Neural Style Transfer</vt:lpstr>
      <vt:lpstr>Fast Neural Style Transfer</vt:lpstr>
      <vt:lpstr>Fast Neural Style Transfer</vt:lpstr>
      <vt:lpstr>Fast Neural Style Transfer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翔放 李</dc:creator>
  <cp:lastModifiedBy>anandaluvala9391@hotmail.com</cp:lastModifiedBy>
  <cp:revision>1</cp:revision>
  <dcterms:created xsi:type="dcterms:W3CDTF">2022-10-16T04:50:22Z</dcterms:created>
  <dcterms:modified xsi:type="dcterms:W3CDTF">2022-10-16T04:57:28Z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2020-05-14T00:00:00Z</vt:filetime>
  </property>
  <property fmtid="{D5CDD505-2E9C-101B-9397-08002B2CF9AE}" pid="3" name="Creator">
    <vt:lpwstr>Acrobat PDFMaker 19 PowerPoint 版</vt:lpwstr>
  </property>
  <property fmtid="{D5CDD505-2E9C-101B-9397-08002B2CF9AE}" pid="4" name="LastSaved">
    <vt:filetime>2022-10-16T00:00:00Z</vt:filetime>
  </property>
</Properties>
</file>